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  <p:sldMasterId id="2147483668" r:id="rId5"/>
    <p:sldMasterId id="2147483709" r:id="rId6"/>
  </p:sldMasterIdLst>
  <p:notesMasterIdLst>
    <p:notesMasterId r:id="rId39"/>
  </p:notesMasterIdLst>
  <p:sldIdLst>
    <p:sldId id="315" r:id="rId7"/>
    <p:sldId id="316" r:id="rId8"/>
    <p:sldId id="334" r:id="rId9"/>
    <p:sldId id="319" r:id="rId10"/>
    <p:sldId id="351" r:id="rId11"/>
    <p:sldId id="310" r:id="rId12"/>
    <p:sldId id="328" r:id="rId13"/>
    <p:sldId id="326" r:id="rId14"/>
    <p:sldId id="317" r:id="rId15"/>
    <p:sldId id="330" r:id="rId16"/>
    <p:sldId id="318" r:id="rId17"/>
    <p:sldId id="311" r:id="rId18"/>
    <p:sldId id="331" r:id="rId19"/>
    <p:sldId id="350" r:id="rId20"/>
    <p:sldId id="343" r:id="rId21"/>
    <p:sldId id="325" r:id="rId22"/>
    <p:sldId id="327" r:id="rId23"/>
    <p:sldId id="305" r:id="rId24"/>
    <p:sldId id="344" r:id="rId25"/>
    <p:sldId id="329" r:id="rId26"/>
    <p:sldId id="332" r:id="rId27"/>
    <p:sldId id="337" r:id="rId28"/>
    <p:sldId id="336" r:id="rId29"/>
    <p:sldId id="338" r:id="rId30"/>
    <p:sldId id="339" r:id="rId31"/>
    <p:sldId id="340" r:id="rId32"/>
    <p:sldId id="342" r:id="rId33"/>
    <p:sldId id="346" r:id="rId34"/>
    <p:sldId id="345" r:id="rId35"/>
    <p:sldId id="341" r:id="rId36"/>
    <p:sldId id="347" r:id="rId37"/>
    <p:sldId id="349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  <a:srgbClr val="0000FF"/>
    <a:srgbClr val="008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7845-AF4F-A743-DAB2-9296EABB518D}" v="2545" dt="2022-11-16T15:25:08.576"/>
    <p1510:client id="{0F9F3F4D-8BA3-0590-A509-928249D1B6C2}" v="1986" dt="2022-11-14T00:15:33.233"/>
    <p1510:client id="{29987371-BF88-15D5-5534-272F6853D5F6}" v="1621" dt="2022-11-14T21:16:19.450"/>
    <p1510:client id="{2FCA0A49-DF72-B91A-1242-DB16137DE687}" v="50" dt="2022-11-21T10:00:14.676"/>
    <p1510:client id="{321491B1-8CE8-9055-8674-63F5C7B9510F}" v="2083" dt="2022-11-18T23:38:33.779"/>
    <p1510:client id="{3659C9E0-5308-2E86-96ED-355B7128190F}" v="569" dt="2022-11-20T13:06:43.408"/>
    <p1510:client id="{3BDC4BFF-CEBE-6DF7-9684-25A37F4FC354}" v="1628" dt="2022-09-26T06:55:54.244"/>
    <p1510:client id="{40E92315-B3EF-18B3-55B2-72FF69B5A1FD}" v="980" dt="2022-11-18T14:03:32.361"/>
    <p1510:client id="{40F052E7-24B8-A589-4055-D2B3A683AC52}" v="4" dt="2022-11-20T14:36:48.248"/>
    <p1510:client id="{66EA7921-5A37-2203-3070-4779C9D5CC67}" v="1481" dt="2022-09-28T08:48:27.965"/>
    <p1510:client id="{67CF8046-9936-B54C-2147-5A23DF459940}" v="808" dt="2022-11-17T00:53:41.126"/>
    <p1510:client id="{81F17298-7546-DC26-667D-EAAADD567206}" v="10" dt="2022-11-18T15:43:56.986"/>
    <p1510:client id="{989A7CE7-4B75-284F-B900-86AC3FA2D6AB}" v="15" dt="2022-09-16T12:42:13.670"/>
    <p1510:client id="{9B4F5FE4-C01A-A03B-B9C4-361E5B383AD6}" v="201" dt="2022-11-16T09:01:12.270"/>
    <p1510:client id="{A8844148-6BA2-CAD9-F309-BBDAFAC4C19D}" v="2312" dt="2022-11-17T21:53:45.761"/>
    <p1510:client id="{C59762A3-D375-0440-B9F4-4556D9A52CFE}" v="1" dt="2022-09-16T13:34:11.797"/>
    <p1510:client id="{C60271BF-7B2F-9B86-BD2A-9EB86AEA3F98}" v="45" dt="2022-11-16T17:58:37.095"/>
    <p1510:client id="{D0EA26C0-C0C5-C3AC-B2DC-23630D298BA7}" v="150" dt="2022-11-17T12:49:42.628"/>
    <p1510:client id="{D3A6CD89-8606-DA3B-D936-55B0870AD238}" v="63" dt="2022-11-19T14:31:51.607"/>
    <p1510:client id="{E220CAF6-07AC-3234-4DD5-B24482FD90D2}" v="102" dt="2022-09-16T20:37:47.352"/>
    <p1510:client id="{E68F5712-B0F9-0155-AF72-6391422A41E3}" v="5" dt="2022-11-14T09:04:04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694"/>
  </p:normalViewPr>
  <p:slideViewPr>
    <p:cSldViewPr snapToGrid="0">
      <p:cViewPr varScale="1">
        <p:scale>
          <a:sx n="161" d="100"/>
          <a:sy n="161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2FCA0A49-DF72-B91A-1242-DB16137DE687}"/>
    <pc:docChg chg="modSld">
      <pc:chgData name="James Pope" userId="S::jp16127@bristol.ac.uk::ec8a066c-6e04-4c1c-be05-6b33d0ba9907" providerId="AD" clId="Web-{2FCA0A49-DF72-B91A-1242-DB16137DE687}" dt="2022-11-21T10:00:14.676" v="45"/>
      <pc:docMkLst>
        <pc:docMk/>
      </pc:docMkLst>
      <pc:sldChg chg="modSp">
        <pc:chgData name="James Pope" userId="S::jp16127@bristol.ac.uk::ec8a066c-6e04-4c1c-be05-6b33d0ba9907" providerId="AD" clId="Web-{2FCA0A49-DF72-B91A-1242-DB16137DE687}" dt="2022-11-21T10:00:14.676" v="45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2FCA0A49-DF72-B91A-1242-DB16137DE687}" dt="2022-11-21T10:00:14.676" v="45"/>
          <ac:spMkLst>
            <pc:docMk/>
            <pc:sldMk cId="2928413096" sldId="329"/>
            <ac:spMk id="3" creationId="{E5AB0139-2E1E-B445-54F5-C4F78BCFEF0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10:00:04.988" v="44"/>
        <pc:sldMkLst>
          <pc:docMk/>
          <pc:sldMk cId="578607452" sldId="337"/>
        </pc:sldMkLst>
        <pc:spChg chg="mod">
          <ac:chgData name="James Pope" userId="S::jp16127@bristol.ac.uk::ec8a066c-6e04-4c1c-be05-6b33d0ba9907" providerId="AD" clId="Web-{2FCA0A49-DF72-B91A-1242-DB16137DE687}" dt="2022-11-21T09:59:55.206" v="43"/>
          <ac:spMkLst>
            <pc:docMk/>
            <pc:sldMk cId="578607452" sldId="337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10:00:04.988" v="44"/>
          <ac:spMkLst>
            <pc:docMk/>
            <pc:sldMk cId="578607452" sldId="337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16.174" v="38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2FCA0A49-DF72-B91A-1242-DB16137DE687}" dt="2022-11-21T09:59:10.720" v="37"/>
          <ac:spMkLst>
            <pc:docMk/>
            <pc:sldMk cId="912992095" sldId="338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16.174" v="38"/>
          <ac:spMkLst>
            <pc:docMk/>
            <pc:sldMk cId="912992095" sldId="338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8:54.845" v="36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2FCA0A49-DF72-B91A-1242-DB16137DE687}" dt="2022-11-21T09:56:37.011" v="0"/>
          <ac:spMkLst>
            <pc:docMk/>
            <pc:sldMk cId="2707314465" sldId="339"/>
            <ac:spMk id="3" creationId="{145DADB7-3078-1A0F-D3E0-EF4F03048C41}"/>
          </ac:spMkLst>
        </pc:spChg>
        <pc:spChg chg="mod">
          <ac:chgData name="James Pope" userId="S::jp16127@bristol.ac.uk::ec8a066c-6e04-4c1c-be05-6b33d0ba9907" providerId="AD" clId="Web-{2FCA0A49-DF72-B91A-1242-DB16137DE687}" dt="2022-11-21T09:58:54.845" v="36" actId="1076"/>
          <ac:spMkLst>
            <pc:docMk/>
            <pc:sldMk cId="2707314465" sldId="339"/>
            <ac:spMk id="12" creationId="{3662F743-94BF-9308-C4E6-58A413C8B219}"/>
          </ac:spMkLst>
        </pc:spChg>
        <pc:spChg chg="mod">
          <ac:chgData name="James Pope" userId="S::jp16127@bristol.ac.uk::ec8a066c-6e04-4c1c-be05-6b33d0ba9907" providerId="AD" clId="Web-{2FCA0A49-DF72-B91A-1242-DB16137DE687}" dt="2022-11-21T09:56:53.355" v="1"/>
          <ac:spMkLst>
            <pc:docMk/>
            <pc:sldMk cId="2707314465" sldId="339"/>
            <ac:spMk id="16" creationId="{F602CCCD-EE57-52D9-DAF8-0AE0E9F37850}"/>
          </ac:spMkLst>
        </pc:spChg>
        <pc:spChg chg="mod">
          <ac:chgData name="James Pope" userId="S::jp16127@bristol.ac.uk::ec8a066c-6e04-4c1c-be05-6b33d0ba9907" providerId="AD" clId="Web-{2FCA0A49-DF72-B91A-1242-DB16137DE687}" dt="2022-11-21T09:58:38.297" v="31" actId="20577"/>
          <ac:spMkLst>
            <pc:docMk/>
            <pc:sldMk cId="2707314465" sldId="339"/>
            <ac:spMk id="20" creationId="{E2CEFC5E-E8C6-E6FE-AF43-F56775F73448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44.831" v="42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2FCA0A49-DF72-B91A-1242-DB16137DE687}" dt="2022-11-21T09:59:33.080" v="40"/>
          <ac:spMkLst>
            <pc:docMk/>
            <pc:sldMk cId="156494494" sldId="346"/>
            <ac:spMk id="19" creationId="{C21AFF48-B607-2FFD-8C38-38B85B7A9CE9}"/>
          </ac:spMkLst>
        </pc:spChg>
        <pc:spChg chg="mod">
          <ac:chgData name="James Pope" userId="S::jp16127@bristol.ac.uk::ec8a066c-6e04-4c1c-be05-6b33d0ba9907" providerId="AD" clId="Web-{2FCA0A49-DF72-B91A-1242-DB16137DE687}" dt="2022-11-21T09:59:44.831" v="42"/>
          <ac:spMkLst>
            <pc:docMk/>
            <pc:sldMk cId="156494494" sldId="346"/>
            <ac:spMk id="25" creationId="{7ADB443F-C650-F6EF-DA2D-698452122848}"/>
          </ac:spMkLst>
        </pc:spChg>
        <pc:spChg chg="mod">
          <ac:chgData name="James Pope" userId="S::jp16127@bristol.ac.uk::ec8a066c-6e04-4c1c-be05-6b33d0ba9907" providerId="AD" clId="Web-{2FCA0A49-DF72-B91A-1242-DB16137DE687}" dt="2022-11-21T09:59:26.690" v="39"/>
          <ac:spMkLst>
            <pc:docMk/>
            <pc:sldMk cId="156494494" sldId="346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40.393" v="41"/>
          <ac:spMkLst>
            <pc:docMk/>
            <pc:sldMk cId="156494494" sldId="346"/>
            <ac:spMk id="42" creationId="{B7C84B51-6C63-381B-B475-18FB0D3E7221}"/>
          </ac:spMkLst>
        </pc:spChg>
      </pc:sld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3659C9E0-5308-2E86-96ED-355B7128190F}"/>
    <pc:docChg chg="modSld">
      <pc:chgData name="James Pope" userId="S::jp16127@bristol.ac.uk::ec8a066c-6e04-4c1c-be05-6b33d0ba9907" providerId="AD" clId="Web-{3659C9E0-5308-2E86-96ED-355B7128190F}" dt="2022-11-20T13:06:43.408" v="317" actId="1076"/>
      <pc:docMkLst>
        <pc:docMk/>
      </pc:docMkLst>
      <pc:sldChg chg="addSp delSp modSp">
        <pc:chgData name="James Pope" userId="S::jp16127@bristol.ac.uk::ec8a066c-6e04-4c1c-be05-6b33d0ba9907" providerId="AD" clId="Web-{3659C9E0-5308-2E86-96ED-355B7128190F}" dt="2022-11-20T12:58:46.205" v="44"/>
        <pc:sldMkLst>
          <pc:docMk/>
          <pc:sldMk cId="912992095" sldId="338"/>
        </pc:sldMkLst>
        <pc:spChg chg="add mod">
          <ac:chgData name="James Pope" userId="S::jp16127@bristol.ac.uk::ec8a066c-6e04-4c1c-be05-6b33d0ba9907" providerId="AD" clId="Web-{3659C9E0-5308-2E86-96ED-355B7128190F}" dt="2022-11-20T12:58:19" v="42" actId="1076"/>
          <ac:spMkLst>
            <pc:docMk/>
            <pc:sldMk cId="912992095" sldId="338"/>
            <ac:spMk id="3" creationId="{22A4B7D7-B26F-825D-47CA-DBB136A223F8}"/>
          </ac:spMkLst>
        </pc:spChg>
        <pc:spChg chg="add del mod">
          <ac:chgData name="James Pope" userId="S::jp16127@bristol.ac.uk::ec8a066c-6e04-4c1c-be05-6b33d0ba9907" providerId="AD" clId="Web-{3659C9E0-5308-2E86-96ED-355B7128190F}" dt="2022-11-20T12:57:25.965" v="16"/>
          <ac:spMkLst>
            <pc:docMk/>
            <pc:sldMk cId="912992095" sldId="338"/>
            <ac:spMk id="4" creationId="{41785F12-0E9B-2DFE-D622-58EB2C232FDF}"/>
          </ac:spMkLst>
        </pc:spChg>
        <pc:spChg chg="add mod">
          <ac:chgData name="James Pope" userId="S::jp16127@bristol.ac.uk::ec8a066c-6e04-4c1c-be05-6b33d0ba9907" providerId="AD" clId="Web-{3659C9E0-5308-2E86-96ED-355B7128190F}" dt="2022-11-20T12:57:54.686" v="22"/>
          <ac:spMkLst>
            <pc:docMk/>
            <pc:sldMk cId="912992095" sldId="338"/>
            <ac:spMk id="7" creationId="{0CBB1FCA-BF77-FB19-5E2E-097BB62F3B52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28.938" v="43" actId="14100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08.999" v="26" actId="20577"/>
          <ac:spMkLst>
            <pc:docMk/>
            <pc:sldMk cId="912992095" sldId="338"/>
            <ac:spMk id="30" creationId="{F200522F-C2C5-ECE6-F3F5-7D619400114F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1" creationId="{AB96DB86-462C-810A-83AF-11257C1A06F1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2" creationId="{D8E5E6E3-703E-7883-861D-AE2699B3F87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875" v="35" actId="1076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06" v="36" actId="1076"/>
          <ac:spMkLst>
            <pc:docMk/>
            <pc:sldMk cId="912992095" sldId="338"/>
            <ac:spMk id="35" creationId="{1CD5E584-084D-72AE-3F4E-D1572064959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22" v="37" actId="1076"/>
          <ac:spMkLst>
            <pc:docMk/>
            <pc:sldMk cId="912992095" sldId="338"/>
            <ac:spMk id="36" creationId="{DA42A7CF-D718-9846-1E7D-A5C56A83F7F8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53" v="39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69" v="40" actId="1076"/>
          <ac:spMkLst>
            <pc:docMk/>
            <pc:sldMk cId="912992095" sldId="338"/>
            <ac:spMk id="42" creationId="{B7C84B51-6C63-381B-B475-18FB0D3E7221}"/>
          </ac:spMkLst>
        </pc:spChg>
        <pc:grpChg chg="add">
          <ac:chgData name="James Pope" userId="S::jp16127@bristol.ac.uk::ec8a066c-6e04-4c1c-be05-6b33d0ba9907" providerId="AD" clId="Web-{3659C9E0-5308-2E86-96ED-355B7128190F}" dt="2022-11-20T12:58:46.205" v="44"/>
          <ac:grpSpMkLst>
            <pc:docMk/>
            <pc:sldMk cId="912992095" sldId="338"/>
            <ac:grpSpMk id="10" creationId="{A74113C8-0D0B-A857-2125-4855F3A48F09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6:44.650" v="0"/>
          <ac:grpSpMkLst>
            <pc:docMk/>
            <pc:sldMk cId="912992095" sldId="338"/>
            <ac:grpSpMk id="15" creationId="{02CAFC18-09EE-03B4-F1CB-8393AF1C5C14}"/>
          </ac:grpSpMkLst>
        </pc:grpChg>
        <pc:cxnChg chg="add del mod">
          <ac:chgData name="James Pope" userId="S::jp16127@bristol.ac.uk::ec8a066c-6e04-4c1c-be05-6b33d0ba9907" providerId="AD" clId="Web-{3659C9E0-5308-2E86-96ED-355B7128190F}" dt="2022-11-20T12:57:25.965" v="15"/>
          <ac:cxnSpMkLst>
            <pc:docMk/>
            <pc:sldMk cId="912992095" sldId="338"/>
            <ac:cxnSpMk id="6" creationId="{85920218-26C8-A93A-F24F-A4663F5FF149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7:36.638" v="20" actId="1076"/>
          <ac:cxnSpMkLst>
            <pc:docMk/>
            <pc:sldMk cId="912992095" sldId="338"/>
            <ac:cxnSpMk id="8" creationId="{08270F08-0F34-FBAF-76C8-E1EF30A0DB43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37" v="38" actId="1076"/>
          <ac:cxnSpMkLst>
            <pc:docMk/>
            <pc:sldMk cId="912992095" sldId="338"/>
            <ac:cxnSpMk id="39" creationId="{CF529F5C-778F-8BE3-F1A2-8D3197BCE9EA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84" v="41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6:44.650" v="0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">
        <pc:chgData name="James Pope" userId="S::jp16127@bristol.ac.uk::ec8a066c-6e04-4c1c-be05-6b33d0ba9907" providerId="AD" clId="Web-{3659C9E0-5308-2E86-96ED-355B7128190F}" dt="2022-11-20T13:06:43.408" v="317" actId="1076"/>
        <pc:sldMkLst>
          <pc:docMk/>
          <pc:sldMk cId="2707314465" sldId="339"/>
        </pc:sldMkLst>
        <pc:spChg chg="add mod">
          <ac:chgData name="James Pope" userId="S::jp16127@bristol.ac.uk::ec8a066c-6e04-4c1c-be05-6b33d0ba9907" providerId="AD" clId="Web-{3659C9E0-5308-2E86-96ED-355B7128190F}" dt="2022-11-20T12:59:29.708" v="49" actId="1076"/>
          <ac:spMkLst>
            <pc:docMk/>
            <pc:sldMk cId="2707314465" sldId="339"/>
            <ac:spMk id="3" creationId="{145DADB7-3078-1A0F-D3E0-EF4F03048C41}"/>
          </ac:spMkLst>
        </pc:spChg>
        <pc:spChg chg="mod topLvl">
          <ac:chgData name="James Pope" userId="S::jp16127@bristol.ac.uk::ec8a066c-6e04-4c1c-be05-6b33d0ba9907" providerId="AD" clId="Web-{3659C9E0-5308-2E86-96ED-355B7128190F}" dt="2022-11-20T13:00:07.116" v="63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3659C9E0-5308-2E86-96ED-355B7128190F}" dt="2022-11-20T13:06:38.392" v="316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7" creationId="{0FDFBC8B-3FD0-B8C7-63BA-5B3500BFCFC9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35.083" v="51" actId="1076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58.475" v="62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1" creationId="{53C86EB4-1E6B-711B-5BC3-58F17619052D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5" creationId="{4EFE1D7C-4C5C-CFA7-964F-6A2FBE3240B3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6" creationId="{F602CCCD-EE57-52D9-DAF8-0AE0E9F37850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0" creationId="{E2CEFC5E-E8C6-E6FE-AF43-F56775F7344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3659C9E0-5308-2E86-96ED-355B7128190F}" dt="2022-11-20T12:59:41.677" v="55"/>
          <ac:spMkLst>
            <pc:docMk/>
            <pc:sldMk cId="2707314465" sldId="339"/>
            <ac:spMk id="23" creationId="{31769D8B-BF16-4A4B-8504-D8B5A28D0216}"/>
          </ac:spMkLst>
        </pc:spChg>
        <pc:spChg chg="add mod">
          <ac:chgData name="James Pope" userId="S::jp16127@bristol.ac.uk::ec8a066c-6e04-4c1c-be05-6b33d0ba9907" providerId="AD" clId="Web-{3659C9E0-5308-2E86-96ED-355B7128190F}" dt="2022-11-20T12:59:55.037" v="61" actId="20577"/>
          <ac:spMkLst>
            <pc:docMk/>
            <pc:sldMk cId="2707314465" sldId="339"/>
            <ac:spMk id="25" creationId="{DF0E3EDC-321D-28DA-5DAA-369B564D96B3}"/>
          </ac:spMkLst>
        </pc:spChg>
        <pc:grpChg chg="add mod">
          <ac:chgData name="James Pope" userId="S::jp16127@bristol.ac.uk::ec8a066c-6e04-4c1c-be05-6b33d0ba9907" providerId="AD" clId="Web-{3659C9E0-5308-2E86-96ED-355B7128190F}" dt="2022-11-20T13:06:43.408" v="317" actId="1076"/>
          <ac:grpSpMkLst>
            <pc:docMk/>
            <pc:sldMk cId="2707314465" sldId="339"/>
            <ac:grpSpMk id="26" creationId="{29407456-7D8F-1436-86A6-EF89C8597E00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9:05.237" v="45"/>
          <ac:grpSpMkLst>
            <pc:docMk/>
            <pc:sldMk cId="2707314465" sldId="339"/>
            <ac:grpSpMk id="28" creationId="{F3550731-5E76-76E9-F2D5-F1D1C681E9F4}"/>
          </ac:grpSpMkLst>
        </pc:grp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4" creationId="{42E49658-7F8C-0A1F-3D4A-401C6389E8CF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9:29.723" v="50" actId="1076"/>
          <ac:cxnSpMkLst>
            <pc:docMk/>
            <pc:sldMk cId="2707314465" sldId="339"/>
            <ac:cxnSpMk id="19" creationId="{14267013-A143-EDD5-321D-BB6160B736F7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3659C9E0-5308-2E86-96ED-355B7128190F}" dt="2022-11-20T12:59:41.677" v="54"/>
          <ac:cxnSpMkLst>
            <pc:docMk/>
            <pc:sldMk cId="2707314465" sldId="339"/>
            <ac:cxnSpMk id="24" creationId="{B967A8A9-5E00-6A03-5FD5-D1FB344CC4A4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7" creationId="{531A8DF1-F515-73F8-9EDF-5C526C925478}"/>
          </ac:cxnSpMkLst>
        </pc:cxnChg>
      </pc:sldChg>
    </pc:docChg>
  </pc:docChgLst>
  <pc:docChgLst>
    <pc:chgData name="James Pope" userId="S::jp16127@bristol.ac.uk::ec8a066c-6e04-4c1c-be05-6b33d0ba9907" providerId="AD" clId="Web-{D3A6CD89-8606-DA3B-D936-55B0870AD238}"/>
    <pc:docChg chg="addSld modSld">
      <pc:chgData name="James Pope" userId="S::jp16127@bristol.ac.uk::ec8a066c-6e04-4c1c-be05-6b33d0ba9907" providerId="AD" clId="Web-{D3A6CD89-8606-DA3B-D936-55B0870AD238}" dt="2022-11-19T14:31:51.607" v="55" actId="1076"/>
      <pc:docMkLst>
        <pc:docMk/>
      </pc:docMkLst>
      <pc:sldChg chg="addSp delSp modSp">
        <pc:chgData name="James Pope" userId="S::jp16127@bristol.ac.uk::ec8a066c-6e04-4c1c-be05-6b33d0ba9907" providerId="AD" clId="Web-{D3A6CD89-8606-DA3B-D936-55B0870AD238}" dt="2022-11-19T14:31:51.607" v="55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D3A6CD89-8606-DA3B-D936-55B0870AD238}" dt="2022-11-19T14:31:23.403" v="50" actId="20577"/>
          <ac:spMkLst>
            <pc:docMk/>
            <pc:sldMk cId="676126208" sldId="331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D3A6CD89-8606-DA3B-D936-55B0870AD238}" dt="2022-11-19T14:29:27.463" v="22"/>
          <ac:spMkLst>
            <pc:docMk/>
            <pc:sldMk cId="676126208" sldId="331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4"/>
          <ac:spMkLst>
            <pc:docMk/>
            <pc:sldMk cId="676126208" sldId="331"/>
            <ac:spMk id="5" creationId="{8B6BA857-9B16-3432-E253-3A3DBEE36F13}"/>
          </ac:spMkLst>
        </pc:spChg>
        <pc:spChg chg="add del mod">
          <ac:chgData name="James Pope" userId="S::jp16127@bristol.ac.uk::ec8a066c-6e04-4c1c-be05-6b33d0ba9907" providerId="AD" clId="Web-{D3A6CD89-8606-DA3B-D936-55B0870AD238}" dt="2022-11-19T14:29:39.510" v="26"/>
          <ac:spMkLst>
            <pc:docMk/>
            <pc:sldMk cId="676126208" sldId="331"/>
            <ac:spMk id="6" creationId="{BA5A843B-36B4-AEC4-BE25-387ACAA0CCFF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3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D3A6CD89-8606-DA3B-D936-55B0870AD238}" dt="2022-11-19T14:31:51.607" v="55" actId="1076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">
        <pc:chgData name="James Pope" userId="S::jp16127@bristol.ac.uk::ec8a066c-6e04-4c1c-be05-6b33d0ba9907" providerId="AD" clId="Web-{D3A6CD89-8606-DA3B-D936-55B0870AD238}" dt="2022-11-19T14:30:55.449" v="40" actId="1076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D3A6CD89-8606-DA3B-D936-55B0870AD238}" dt="2022-11-19T14:30:55.449" v="39" actId="1076"/>
          <ac:spMkLst>
            <pc:docMk/>
            <pc:sldMk cId="936514359" sldId="343"/>
            <ac:spMk id="5" creationId="{8B6BA857-9B16-3432-E253-3A3DBEE36F13}"/>
          </ac:spMkLst>
        </pc:spChg>
        <pc:spChg chg="add del">
          <ac:chgData name="James Pope" userId="S::jp16127@bristol.ac.uk::ec8a066c-6e04-4c1c-be05-6b33d0ba9907" providerId="AD" clId="Web-{D3A6CD89-8606-DA3B-D936-55B0870AD238}" dt="2022-11-19T14:30:50.496" v="38"/>
          <ac:spMkLst>
            <pc:docMk/>
            <pc:sldMk cId="936514359" sldId="343"/>
            <ac:spMk id="6" creationId="{8E4842CB-41D3-53A4-C7ED-05F2CB52FAFF}"/>
          </ac:spMkLst>
        </pc:spChg>
        <pc:spChg chg="mod">
          <ac:chgData name="James Pope" userId="S::jp16127@bristol.ac.uk::ec8a066c-6e04-4c1c-be05-6b33d0ba9907" providerId="AD" clId="Web-{D3A6CD89-8606-DA3B-D936-55B0870AD238}" dt="2022-11-19T14:30:55.449" v="40" actId="1076"/>
          <ac:spMkLst>
            <pc:docMk/>
            <pc:sldMk cId="936514359" sldId="343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28:55.493" v="16"/>
          <ac:spMkLst>
            <pc:docMk/>
            <pc:sldMk cId="936514359" sldId="343"/>
            <ac:spMk id="8" creationId="{CC2D0903-B36C-5533-85D2-8D181C2B63BD}"/>
          </ac:spMkLst>
        </pc:spChg>
      </pc:sldChg>
      <pc:sldChg chg="delSp modSp add replId">
        <pc:chgData name="James Pope" userId="S::jp16127@bristol.ac.uk::ec8a066c-6e04-4c1c-be05-6b33d0ba9907" providerId="AD" clId="Web-{D3A6CD89-8606-DA3B-D936-55B0870AD238}" dt="2022-11-19T14:31:01.184" v="42" actId="1076"/>
        <pc:sldMkLst>
          <pc:docMk/>
          <pc:sldMk cId="3335245012" sldId="350"/>
        </pc:sldMkLst>
        <pc:spChg chg="mod">
          <ac:chgData name="James Pope" userId="S::jp16127@bristol.ac.uk::ec8a066c-6e04-4c1c-be05-6b33d0ba9907" providerId="AD" clId="Web-{D3A6CD89-8606-DA3B-D936-55B0870AD238}" dt="2022-11-19T14:31:01.184" v="41" actId="1076"/>
          <ac:spMkLst>
            <pc:docMk/>
            <pc:sldMk cId="3335245012" sldId="350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D3A6CD89-8606-DA3B-D936-55B0870AD238}" dt="2022-11-19T14:31:01.184" v="42" actId="1076"/>
          <ac:spMkLst>
            <pc:docMk/>
            <pc:sldMk cId="3335245012" sldId="350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30:47.574" v="37"/>
          <ac:spMkLst>
            <pc:docMk/>
            <pc:sldMk cId="3335245012" sldId="350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James Pope" userId="S::jp16127@bristol.ac.uk::ec8a066c-6e04-4c1c-be05-6b33d0ba9907" providerId="AD" clId="Web-{40F052E7-24B8-A589-4055-D2B3A683AC52}"/>
    <pc:docChg chg="modSld">
      <pc:chgData name="James Pope" userId="S::jp16127@bristol.ac.uk::ec8a066c-6e04-4c1c-be05-6b33d0ba9907" providerId="AD" clId="Web-{40F052E7-24B8-A589-4055-D2B3A683AC52}" dt="2022-11-20T14:36:43.341" v="0" actId="20577"/>
      <pc:docMkLst>
        <pc:docMk/>
      </pc:docMkLst>
      <pc:sldChg chg="modSp">
        <pc:chgData name="James Pope" userId="S::jp16127@bristol.ac.uk::ec8a066c-6e04-4c1c-be05-6b33d0ba9907" providerId="AD" clId="Web-{40F052E7-24B8-A589-4055-D2B3A683AC52}" dt="2022-11-20T14:36:43.341" v="0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40F052E7-24B8-A589-4055-D2B3A683AC52}" dt="2022-11-20T14:36:43.341" v="0" actId="20577"/>
          <ac:spMkLst>
            <pc:docMk/>
            <pc:sldMk cId="936514359" sldId="343"/>
            <ac:spMk id="5" creationId="{8B6BA857-9B16-3432-E253-3A3DBEE36F13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D1E20-C465-8147-A6EC-034E94BAED29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B24C-2B4A-FB43-8603-DFBF013CA0EF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F47-FE41-494F-9490-94BEF7FCC0B6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04B4E-AD5A-4F49-810A-3339F5BA8B70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DD5D-2B2C-2D4F-ABD9-21837CF94FF7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3B4A-A500-7242-9D73-21B6E830B52F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6669-9016-A945-8B14-2A2F0C25D511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307" y="4854192"/>
            <a:ext cx="2637646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E19-1F26-C947-AEE6-A50462E3A41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31E2-C95D-7D40-9F22-3FCD41C408D9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6C2EB-445F-5E4A-8029-1A06A712FC93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8CB7A-7773-F049-969B-3AA5B9D01444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1225-0BD5-F242-BB42-5724192B4863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CC2A-C0BD-F74E-B502-CABABAD96894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8F99-FF56-1944-8AD7-44E6976E4D31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661A-6347-1948-ADA9-4A515A5CE03A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11-658C-C748-87C9-3F557E86777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B5FC-541C-934F-9959-140049AC772C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00DE-5FF7-C34B-8FEE-C6ABA40DCEC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F536-D98E-5D41-A199-A430BB1B69C2}" type="datetime1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8877-1F48-1B49-A4F6-6B458C9F60A6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C08-E5BF-724D-82CA-AA123565C05C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9423-EBF0-7147-8AF1-8B2B9195BCAC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81B8-874A-9844-BFF8-E3306C0000C5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5A0D-BC5C-6B41-80BE-F781DA0D8C1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03B6-778B-9D4E-90D7-4E464386EAA3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30525E-4CAF-5D4F-ABAA-A8361E2AB5C5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0DAE-0C67-2F47-B6F7-24A2EBBF594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4CED-5D43-2443-AF3A-4BB72EA0DE51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9F21-C5A4-FB46-BE9F-4774E6C19EE3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E178-45BD-264C-BD8F-613F2A446781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D73E-D93B-6C4F-9E11-0423252EEC8A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45C-F091-7149-B7BD-AEA4D2334FB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81FB-F843-9A4E-A4B2-172C682438E0}" type="datetime1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F1A2-97DE-1F45-9989-FB4B8649874A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54F7-FC47-5C40-9BC6-072B34AE7B68}" type="datetime1">
              <a:rPr lang="en-GB" smtClean="0"/>
              <a:t>22/05/2023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D6C4-7DCD-1745-9CA5-110AE7604A93}" type="datetime1">
              <a:rPr lang="en-GB" smtClean="0"/>
              <a:t>22/05/2023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95C9-AA6E-E247-B844-FDEFFCED2BAA}" type="datetime1">
              <a:rPr lang="en-GB" smtClean="0"/>
              <a:t>22/05/2023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9E1C-C823-A44B-B99E-4B2C1B96353F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AFB3-51D9-8F44-8157-656B6E8285CD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2E0-1F15-9E4A-A163-017C335D9B43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8244" y="18653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74FF0B-1789-2A47-9881-22F5D02E67F8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7038" y="4732734"/>
            <a:ext cx="26865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DF1C37-20B3-4046-815E-0EF14CA9A59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6732" y="4732734"/>
            <a:ext cx="2757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078010"/>
            <a:ext cx="5389697" cy="1621990"/>
          </a:xfrm>
        </p:spPr>
        <p:txBody>
          <a:bodyPr/>
          <a:lstStyle/>
          <a:p>
            <a:r>
              <a:rPr lang="en-US">
                <a:latin typeface="Rockwell"/>
              </a:rPr>
              <a:t>Introduction to </a:t>
            </a:r>
            <a:r>
              <a:rPr lang="en-US" err="1">
                <a:latin typeface="Rockwell"/>
              </a:rPr>
              <a:t>Tensorflow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Presented by: Dr. James Pope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TensorFlow (TF)?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619"/>
            <a:ext cx="7886700" cy="35655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is a deep learning framework 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Numerical library based on Eigen, CUDA, NVidia </a:t>
            </a:r>
            <a:r>
              <a:rPr lang="en-US" sz="2000" dirty="0" err="1">
                <a:ea typeface="+mn-lt"/>
                <a:cs typeface="+mn-lt"/>
              </a:rPr>
              <a:t>cuDNN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CUDA provides access to GPU for fast linear algebra implementations </a:t>
            </a:r>
          </a:p>
          <a:p>
            <a:pPr lvl="1"/>
            <a:r>
              <a:rPr lang="en-US" sz="2000" dirty="0" err="1">
                <a:ea typeface="+mn-lt"/>
                <a:cs typeface="+mn-lt"/>
              </a:rPr>
              <a:t>Specialised</a:t>
            </a:r>
            <a:r>
              <a:rPr lang="en-US" sz="2000" dirty="0">
                <a:ea typeface="+mn-lt"/>
                <a:cs typeface="+mn-lt"/>
              </a:rPr>
              <a:t> hardware orders of magnitude faster than software implementations </a:t>
            </a:r>
          </a:p>
          <a:p>
            <a:pPr lvl="1"/>
            <a:r>
              <a:rPr lang="en-US" sz="2000" dirty="0">
                <a:cs typeface="Calibri"/>
              </a:rPr>
              <a:t>Mostly written in C++</a:t>
            </a:r>
          </a:p>
          <a:p>
            <a:r>
              <a:rPr lang="en-US" sz="2400" dirty="0">
                <a:cs typeface="Calibri"/>
              </a:rPr>
              <a:t>But also, common layers, models, activation, loss functions...</a:t>
            </a:r>
          </a:p>
          <a:p>
            <a:r>
              <a:rPr lang="en-US" sz="2400" dirty="0">
                <a:cs typeface="Calibri"/>
              </a:rPr>
              <a:t>But also, implementation of backpropagation to learn gradients</a:t>
            </a:r>
          </a:p>
          <a:p>
            <a:r>
              <a:rPr lang="en-US" sz="2400" dirty="0">
                <a:cs typeface="Calibri"/>
              </a:rPr>
              <a:t>We have to use C++ to use </a:t>
            </a:r>
            <a:r>
              <a:rPr lang="en-US" sz="2400" dirty="0" err="1">
                <a:cs typeface="Calibri"/>
              </a:rPr>
              <a:t>Tensorflow</a:t>
            </a:r>
            <a:r>
              <a:rPr lang="en-US" sz="2400" dirty="0">
                <a:cs typeface="Calibri"/>
              </a:rPr>
              <a:t>?</a:t>
            </a:r>
          </a:p>
          <a:p>
            <a:pPr lvl="1"/>
            <a:r>
              <a:rPr lang="en-US" sz="2000" dirty="0">
                <a:cs typeface="Calibri"/>
              </a:rPr>
              <a:t>No.  You can but  API's for many languages, Python, Java, Go,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E4A4D-CEEC-0C50-643C-08C5CDEB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0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</a:t>
            </a:r>
            <a:r>
              <a:rPr lang="en-US" err="1">
                <a:cs typeface="Calibri Light"/>
              </a:rPr>
              <a:t>Keras</a:t>
            </a:r>
            <a:r>
              <a:rPr lang="en-US"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an API to Deep Learning Framework(s)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Provides simplified access to </a:t>
            </a:r>
            <a:r>
              <a:rPr lang="en-US" dirty="0" err="1">
                <a:ea typeface="+mn-lt"/>
                <a:cs typeface="+mn-lt"/>
              </a:rPr>
              <a:t>Tensorflow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Used to support other DL frameworks: Theano, CNTK </a:t>
            </a:r>
            <a:endParaRPr lang="en-US" dirty="0">
              <a:cs typeface="Calibri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Intended to make porting to different DL library easy</a:t>
            </a:r>
          </a:p>
          <a:p>
            <a:pPr lvl="1"/>
            <a:r>
              <a:rPr lang="en-US" dirty="0">
                <a:ea typeface="+mn-lt"/>
                <a:cs typeface="+mn-lt"/>
              </a:rPr>
              <a:t>Makes model specification easier </a:t>
            </a:r>
            <a:endParaRPr lang="en-US" dirty="0">
              <a:cs typeface="Calibri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PyTorch</a:t>
            </a:r>
            <a:r>
              <a:rPr lang="en-US" dirty="0">
                <a:ea typeface="+mn-lt"/>
                <a:cs typeface="+mn-lt"/>
              </a:rPr>
              <a:t> (sadly) is not supported as a backend </a:t>
            </a:r>
            <a:endParaRPr lang="en-US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the default Python API to TF2 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installed when you install TF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00C53-178A-8EC7-F955-D5550D99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2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 Architecture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6C0733-848A-C09B-17CE-64F39C6AF070}"/>
              </a:ext>
            </a:extLst>
          </p:cNvPr>
          <p:cNvSpPr/>
          <p:nvPr/>
        </p:nvSpPr>
        <p:spPr>
          <a:xfrm>
            <a:off x="923329" y="2394308"/>
            <a:ext cx="7251842" cy="208274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F2A5-6800-54A7-29E0-D295E8B203C8}"/>
              </a:ext>
            </a:extLst>
          </p:cNvPr>
          <p:cNvSpPr/>
          <p:nvPr/>
        </p:nvSpPr>
        <p:spPr>
          <a:xfrm>
            <a:off x="1150605" y="3276388"/>
            <a:ext cx="6841066" cy="4233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Local/distributed Execution Engine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5CCADA-6187-D255-288A-32DF1EEDA11A}"/>
              </a:ext>
            </a:extLst>
          </p:cNvPr>
          <p:cNvSpPr/>
          <p:nvPr/>
        </p:nvSpPr>
        <p:spPr>
          <a:xfrm>
            <a:off x="1116542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CPU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411EE7-8D5A-3AF1-A5E1-53E7E6423A5C}"/>
              </a:ext>
            </a:extLst>
          </p:cNvPr>
          <p:cNvSpPr/>
          <p:nvPr/>
        </p:nvSpPr>
        <p:spPr>
          <a:xfrm>
            <a:off x="26955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GPU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43D7D-E2B2-88D6-0285-553364560295}"/>
              </a:ext>
            </a:extLst>
          </p:cNvPr>
          <p:cNvSpPr/>
          <p:nvPr/>
        </p:nvSpPr>
        <p:spPr>
          <a:xfrm>
            <a:off x="42703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Android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EF7B06-A079-5938-73E4-4D33648403A8}"/>
              </a:ext>
            </a:extLst>
          </p:cNvPr>
          <p:cNvSpPr/>
          <p:nvPr/>
        </p:nvSpPr>
        <p:spPr>
          <a:xfrm>
            <a:off x="58197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iOS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A7905A-29C6-D2A1-FAB5-1592799A0451}"/>
              </a:ext>
            </a:extLst>
          </p:cNvPr>
          <p:cNvSpPr/>
          <p:nvPr/>
        </p:nvSpPr>
        <p:spPr>
          <a:xfrm>
            <a:off x="7399866" y="3930347"/>
            <a:ext cx="558800" cy="4231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114298" y="3987497"/>
            <a:ext cx="774700" cy="275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kernels</a:t>
            </a:r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00C39-A693-4E9B-9C5D-805A55A56F83}"/>
              </a:ext>
            </a:extLst>
          </p:cNvPr>
          <p:cNvSpPr/>
          <p:nvPr/>
        </p:nvSpPr>
        <p:spPr>
          <a:xfrm>
            <a:off x="3868056" y="2562074"/>
            <a:ext cx="1422400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C++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1151012" y="2562074"/>
            <a:ext cx="2573564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Python (Low-API)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FA72D4D-7D10-AD0C-28F3-5B1F99C6A8E5}"/>
              </a:ext>
            </a:extLst>
          </p:cNvPr>
          <p:cNvSpPr/>
          <p:nvPr/>
        </p:nvSpPr>
        <p:spPr>
          <a:xfrm>
            <a:off x="5428645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Go</a:t>
            </a:r>
            <a:endParaRPr lang="en-US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5075" y="2604407"/>
            <a:ext cx="937986" cy="401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>
                <a:cs typeface="Arial"/>
              </a:rPr>
              <a:t>APIs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E4B8C-2D43-D927-57EB-DAC2DF0A1475}"/>
              </a:ext>
            </a:extLst>
          </p:cNvPr>
          <p:cNvSpPr/>
          <p:nvPr/>
        </p:nvSpPr>
        <p:spPr>
          <a:xfrm>
            <a:off x="6412440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Java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03B51-6760-F40F-92E7-14F5B0FABDAE}"/>
              </a:ext>
            </a:extLst>
          </p:cNvPr>
          <p:cNvSpPr/>
          <p:nvPr/>
        </p:nvSpPr>
        <p:spPr>
          <a:xfrm>
            <a:off x="7400318" y="2562074"/>
            <a:ext cx="59780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3CC4F-3BE9-F586-6136-3A629FC73273}"/>
              </a:ext>
            </a:extLst>
          </p:cNvPr>
          <p:cNvSpPr/>
          <p:nvPr/>
        </p:nvSpPr>
        <p:spPr>
          <a:xfrm>
            <a:off x="1149349" y="1129242"/>
            <a:ext cx="2540906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Your Python Code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BB5082-DC45-0897-979B-8DB4E505E9AC}"/>
              </a:ext>
            </a:extLst>
          </p:cNvPr>
          <p:cNvSpPr/>
          <p:nvPr/>
        </p:nvSpPr>
        <p:spPr>
          <a:xfrm>
            <a:off x="1149348" y="1766055"/>
            <a:ext cx="2002064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Keras</a:t>
            </a:r>
            <a:r>
              <a:rPr lang="en-US" dirty="0">
                <a:cs typeface="Arial"/>
              </a:rPr>
              <a:t> (High-API)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AD959DD-CA25-028E-153B-9437EB398A1A}"/>
              </a:ext>
            </a:extLst>
          </p:cNvPr>
          <p:cNvSpPr/>
          <p:nvPr/>
        </p:nvSpPr>
        <p:spPr>
          <a:xfrm>
            <a:off x="2106384" y="1555296"/>
            <a:ext cx="122464" cy="3306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6D2021A-72BE-9989-C254-DD8533247601}"/>
              </a:ext>
            </a:extLst>
          </p:cNvPr>
          <p:cNvSpPr/>
          <p:nvPr/>
        </p:nvSpPr>
        <p:spPr>
          <a:xfrm>
            <a:off x="3294287" y="1555296"/>
            <a:ext cx="122464" cy="6980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6010-916D-117D-6E53-A96B240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Setup Environment: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D0903-B36C-5533-85D2-8D181C2B63BD}"/>
              </a:ext>
            </a:extLst>
          </p:cNvPr>
          <p:cNvSpPr txBox="1"/>
          <p:nvPr/>
        </p:nvSpPr>
        <p:spPr>
          <a:xfrm>
            <a:off x="1934918" y="1113821"/>
            <a:ext cx="527429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##### Core scientific packages     requirement.txt file contents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jupyterlab</a:t>
            </a:r>
            <a:r>
              <a:rPr lang="en-US" sz="800" dirty="0">
                <a:latin typeface="Courier New"/>
                <a:ea typeface="+mn-lt"/>
                <a:cs typeface="+mn-lt"/>
              </a:rPr>
              <a:t>~=3.4.6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matplotlib~=3.5.3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numpy</a:t>
            </a:r>
            <a:r>
              <a:rPr lang="en-US" sz="800" dirty="0">
                <a:latin typeface="Courier New"/>
                <a:ea typeface="+mn-lt"/>
                <a:cs typeface="+mn-lt"/>
              </a:rPr>
              <a:t>~=1.23.3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pandas~=1.4.4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scipy</a:t>
            </a:r>
            <a:r>
              <a:rPr lang="en-US" sz="800" dirty="0">
                <a:latin typeface="Courier New"/>
                <a:ea typeface="+mn-lt"/>
                <a:cs typeface="+mn-lt"/>
              </a:rPr>
              <a:t>~=1.9.1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##### Machine Learning packages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scikit-learn~=1.1.2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the transformers library is only used in chapter 16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transformers~=4.21.3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##### TensorFlow-related packages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If you have a TF-compatible GPU and you want to enable GPU support, then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replace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-serving-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api</a:t>
            </a:r>
            <a:r>
              <a:rPr lang="en-US" sz="800" dirty="0">
                <a:latin typeface="Courier New"/>
                <a:ea typeface="+mn-lt"/>
                <a:cs typeface="+mn-lt"/>
              </a:rPr>
              <a:t> with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-serving-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api</a:t>
            </a:r>
            <a:r>
              <a:rPr lang="en-US" sz="800" dirty="0">
                <a:latin typeface="Courier New"/>
                <a:ea typeface="+mn-lt"/>
                <a:cs typeface="+mn-lt"/>
              </a:rPr>
              <a:t>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gpu</a:t>
            </a:r>
            <a:r>
              <a:rPr lang="en-US" sz="800" dirty="0">
                <a:latin typeface="Courier New"/>
                <a:ea typeface="+mn-lt"/>
                <a:cs typeface="+mn-lt"/>
              </a:rPr>
              <a:t>.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Your GPU must have CUDA Compute Capability 3.5 or higher support, and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you must install CUDA,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cuDNN</a:t>
            </a:r>
            <a:r>
              <a:rPr lang="en-US" sz="800" dirty="0">
                <a:latin typeface="Courier New"/>
                <a:ea typeface="+mn-lt"/>
                <a:cs typeface="+mn-lt"/>
              </a:rPr>
              <a:t> and more: see tensorflow.org for the detailed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installation instructions.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~=2.10.0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 dirty="0">
                <a:latin typeface="Courier New"/>
                <a:ea typeface="+mn-lt"/>
                <a:cs typeface="+mn-lt"/>
              </a:rPr>
              <a:t>~=2.10.0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 dirty="0">
                <a:latin typeface="Courier New"/>
                <a:ea typeface="+mn-lt"/>
                <a:cs typeface="+mn-lt"/>
              </a:rPr>
              <a:t>-plugin-profile~=2.8.0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-datasets~=4.6.0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-hub~=0.12.0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Used in chapter 10 and 19 for hyperparameter tuning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keras</a:t>
            </a:r>
            <a:r>
              <a:rPr lang="en-US" sz="800" dirty="0">
                <a:latin typeface="Courier New"/>
                <a:ea typeface="+mn-lt"/>
                <a:cs typeface="+mn-lt"/>
              </a:rPr>
              <a:t>-tuner~=1.1.3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used in chapters 11 &amp; 16 (for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AdamW</a:t>
            </a:r>
            <a:r>
              <a:rPr lang="en-US" sz="800" dirty="0">
                <a:latin typeface="Courier New"/>
                <a:ea typeface="+mn-lt"/>
                <a:cs typeface="+mn-lt"/>
              </a:rPr>
              <a:t> &amp; seq2seq)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-addons~=0.17.1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 dirty="0">
                <a:latin typeface="Courier New"/>
                <a:ea typeface="+mn-lt"/>
                <a:cs typeface="+mn-lt"/>
              </a:rPr>
              <a:t> is only used in chapter 15 for time series analysis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 dirty="0">
                <a:latin typeface="Courier New"/>
                <a:ea typeface="+mn-lt"/>
                <a:cs typeface="+mn-lt"/>
              </a:rPr>
              <a:t>~=0.13.2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4F2E4-803E-33F7-944E-C3765AAA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2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Setup Environment: Python </a:t>
            </a:r>
            <a:r>
              <a:rPr lang="en-US" dirty="0" err="1">
                <a:cs typeface="Calibri Light"/>
              </a:rPr>
              <a:t>venv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8245928" cy="8632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Can use whatever (virtual) environment you like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 will briefly describe Python </a:t>
            </a:r>
            <a:r>
              <a:rPr lang="en-US" dirty="0" err="1">
                <a:ea typeface="+mn-lt"/>
                <a:cs typeface="+mn-lt"/>
              </a:rPr>
              <a:t>venv</a:t>
            </a:r>
            <a:r>
              <a:rPr lang="en-US" dirty="0">
                <a:ea typeface="+mn-lt"/>
                <a:cs typeface="+mn-lt"/>
              </a:rPr>
              <a:t> setup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BA857-9B16-3432-E253-3A3DBEE36F13}"/>
              </a:ext>
            </a:extLst>
          </p:cNvPr>
          <p:cNvSpPr txBox="1"/>
          <p:nvPr/>
        </p:nvSpPr>
        <p:spPr>
          <a:xfrm>
            <a:off x="2763720" y="2322013"/>
            <a:ext cx="3345542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+mn-lt"/>
              </a:rPr>
              <a:t>&gt; </a:t>
            </a:r>
            <a:r>
              <a:rPr lang="en-US" sz="1100" b="1" dirty="0" err="1">
                <a:latin typeface="Courier New"/>
                <a:ea typeface="+mn-lt"/>
                <a:cs typeface="+mn-lt"/>
              </a:rPr>
              <a:t>mkdir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 err="1">
                <a:latin typeface="Courier New"/>
                <a:ea typeface="+mn-lt"/>
                <a:cs typeface="+mn-lt"/>
              </a:rPr>
              <a:t>dse-tf</a:t>
            </a:r>
            <a:endParaRPr lang="en-US" sz="1100" b="1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 cd </a:t>
            </a:r>
            <a:r>
              <a:rPr lang="en-US" sz="1100" b="1" dirty="0" err="1">
                <a:latin typeface="Courier New"/>
                <a:cs typeface="Calibri"/>
              </a:rPr>
              <a:t>dse-tf</a:t>
            </a:r>
            <a:endParaRPr lang="en-US" sz="1100" b="1">
              <a:latin typeface="Courier New"/>
              <a:cs typeface="Calibri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</a:t>
            </a:r>
          </a:p>
          <a:p>
            <a:r>
              <a:rPr lang="en-US" sz="1100" b="1" dirty="0">
                <a:latin typeface="Courier New"/>
                <a:ea typeface="+mn-lt"/>
                <a:cs typeface="Courier New"/>
              </a:rPr>
              <a:t>&gt;</a:t>
            </a:r>
            <a:r>
              <a:rPr lang="en-US" sz="1100" b="1" dirty="0">
                <a:latin typeface="Courier New"/>
                <a:cs typeface="Courier New"/>
              </a:rPr>
              <a:t> python –m </a:t>
            </a:r>
            <a:r>
              <a:rPr lang="en-US" sz="1100" b="1" dirty="0" err="1">
                <a:latin typeface="Courier New"/>
                <a:cs typeface="Courier New"/>
              </a:rPr>
              <a:t>venv</a:t>
            </a:r>
            <a:r>
              <a:rPr lang="en-US" sz="1100" b="1" dirty="0">
                <a:latin typeface="Courier New"/>
                <a:cs typeface="Courier New"/>
              </a:rPr>
              <a:t> </a:t>
            </a:r>
            <a:r>
              <a:rPr lang="en-US" sz="1100" b="1" dirty="0" err="1">
                <a:latin typeface="Courier New"/>
                <a:cs typeface="Courier New"/>
              </a:rPr>
              <a:t>venv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 source activate ./</a:t>
            </a:r>
            <a:r>
              <a:rPr lang="en-US" sz="1100" b="1" dirty="0" err="1">
                <a:latin typeface="Courier New"/>
                <a:cs typeface="Calibri"/>
              </a:rPr>
              <a:t>venv</a:t>
            </a:r>
            <a:r>
              <a:rPr lang="en-US" sz="1100" b="1" dirty="0">
                <a:latin typeface="Courier New"/>
                <a:cs typeface="Calibri"/>
              </a:rPr>
              <a:t>/bin/activate</a:t>
            </a:r>
          </a:p>
          <a:p>
            <a:r>
              <a:rPr lang="en-US" sz="1100" b="1" dirty="0">
                <a:latin typeface="Courier New"/>
                <a:cs typeface="Courier New"/>
              </a:rPr>
              <a:t>&gt; pip install –r requirements.txt</a:t>
            </a:r>
          </a:p>
          <a:p>
            <a:r>
              <a:rPr lang="en-US" sz="11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100" b="1" dirty="0">
                <a:latin typeface="Courier New"/>
                <a:cs typeface="Courier New"/>
              </a:rPr>
              <a:t>&gt; </a:t>
            </a:r>
            <a:r>
              <a:rPr lang="en-US" sz="1100" b="1" dirty="0" err="1">
                <a:latin typeface="Courier New"/>
                <a:cs typeface="Courier New"/>
              </a:rPr>
              <a:t>jupyter</a:t>
            </a:r>
            <a:r>
              <a:rPr lang="en-US" sz="1100" b="1" dirty="0">
                <a:latin typeface="Courier New"/>
                <a:cs typeface="Courier New"/>
              </a:rPr>
              <a:t> notebook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3233-86AD-04BF-91D7-69A896B0E7AA}"/>
              </a:ext>
            </a:extLst>
          </p:cNvPr>
          <p:cNvSpPr txBox="1"/>
          <p:nvPr/>
        </p:nvSpPr>
        <p:spPr>
          <a:xfrm>
            <a:off x="2336000" y="2322012"/>
            <a:ext cx="431799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76588-76CE-35F4-DCE9-B28F8062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4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Setup Environment: </a:t>
            </a:r>
            <a:r>
              <a:rPr lang="en-US" dirty="0" err="1">
                <a:cs typeface="Calibri Light"/>
              </a:rPr>
              <a:t>conda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8245928" cy="8632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Can use whatever (virtual) environment you like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 will briefly describe </a:t>
            </a:r>
            <a:r>
              <a:rPr lang="en-US" dirty="0" err="1">
                <a:ea typeface="+mn-lt"/>
                <a:cs typeface="+mn-lt"/>
              </a:rPr>
              <a:t>conda</a:t>
            </a:r>
            <a:r>
              <a:rPr lang="en-US" dirty="0">
                <a:ea typeface="+mn-lt"/>
                <a:cs typeface="+mn-lt"/>
              </a:rPr>
              <a:t> setup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BA857-9B16-3432-E253-3A3DBEE36F13}"/>
              </a:ext>
            </a:extLst>
          </p:cNvPr>
          <p:cNvSpPr txBox="1"/>
          <p:nvPr/>
        </p:nvSpPr>
        <p:spPr>
          <a:xfrm>
            <a:off x="2789697" y="2235422"/>
            <a:ext cx="3345542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+mn-lt"/>
              </a:rPr>
              <a:t>&gt; </a:t>
            </a:r>
            <a:r>
              <a:rPr lang="en-US" sz="1100" b="1" dirty="0" err="1">
                <a:latin typeface="Courier New"/>
                <a:ea typeface="+mn-lt"/>
                <a:cs typeface="+mn-lt"/>
              </a:rPr>
              <a:t>mkdir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 err="1">
                <a:latin typeface="Courier New"/>
                <a:ea typeface="+mn-lt"/>
                <a:cs typeface="+mn-lt"/>
              </a:rPr>
              <a:t>dse-tf</a:t>
            </a:r>
            <a:endParaRPr lang="en-US" sz="1100" b="1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 cd </a:t>
            </a:r>
            <a:r>
              <a:rPr lang="en-US" sz="1100" b="1" dirty="0" err="1">
                <a:latin typeface="Courier New"/>
                <a:cs typeface="Calibri"/>
              </a:rPr>
              <a:t>dse-tf</a:t>
            </a:r>
            <a:endParaRPr lang="en-US" sz="1100" b="1">
              <a:latin typeface="Courier New"/>
              <a:cs typeface="Calibri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</a:t>
            </a:r>
          </a:p>
          <a:p>
            <a:r>
              <a:rPr lang="en-US" sz="1100" b="1" dirty="0">
                <a:latin typeface="Courier New"/>
                <a:ea typeface="+mn-lt"/>
                <a:cs typeface="Calibri"/>
              </a:rPr>
              <a:t>&gt; </a:t>
            </a:r>
            <a:r>
              <a:rPr lang="en-US" sz="1100" b="1" dirty="0" err="1">
                <a:latin typeface="Courier New"/>
                <a:ea typeface="+mn-lt"/>
                <a:cs typeface="Calibri"/>
              </a:rPr>
              <a:t>conda</a:t>
            </a:r>
            <a:r>
              <a:rPr lang="en-US" sz="1100" b="1" dirty="0">
                <a:latin typeface="Courier New"/>
                <a:ea typeface="+mn-lt"/>
                <a:cs typeface="Calibri"/>
              </a:rPr>
              <a:t> create –n </a:t>
            </a:r>
            <a:r>
              <a:rPr lang="en-US" sz="1100" b="1" dirty="0" err="1">
                <a:latin typeface="Courier New"/>
                <a:ea typeface="+mn-lt"/>
                <a:cs typeface="Calibri"/>
              </a:rPr>
              <a:t>dse-tf</a:t>
            </a:r>
            <a:r>
              <a:rPr lang="en-US" sz="1100" b="1" dirty="0">
                <a:latin typeface="Courier New"/>
                <a:ea typeface="+mn-lt"/>
                <a:cs typeface="Calibri"/>
              </a:rPr>
              <a:t> python=3.10</a:t>
            </a:r>
          </a:p>
          <a:p>
            <a:r>
              <a:rPr lang="en-US" sz="1100" b="1" dirty="0">
                <a:latin typeface="Courier New"/>
                <a:ea typeface="+mn-lt"/>
                <a:cs typeface="Courier New"/>
              </a:rPr>
              <a:t>&gt;</a:t>
            </a:r>
            <a:r>
              <a:rPr lang="en-US" sz="1100" b="1" dirty="0">
                <a:latin typeface="Courier New"/>
                <a:cs typeface="Courier New"/>
              </a:rPr>
              <a:t> </a:t>
            </a:r>
            <a:r>
              <a:rPr lang="en-US" sz="1100" b="1" dirty="0" err="1">
                <a:latin typeface="Courier New"/>
                <a:cs typeface="Courier New"/>
              </a:rPr>
              <a:t>conda</a:t>
            </a:r>
            <a:r>
              <a:rPr lang="en-US" sz="1100" b="1" dirty="0">
                <a:latin typeface="Courier New"/>
                <a:cs typeface="Courier New"/>
              </a:rPr>
              <a:t> activate </a:t>
            </a:r>
            <a:r>
              <a:rPr lang="en-US" sz="1100" b="1" dirty="0" err="1">
                <a:latin typeface="Courier New"/>
                <a:cs typeface="Courier New"/>
              </a:rPr>
              <a:t>dse-tf</a:t>
            </a:r>
            <a:endParaRPr lang="en-US" sz="1100" dirty="0" err="1"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cs typeface="Calibri"/>
              </a:rPr>
              <a:t>&gt; </a:t>
            </a:r>
            <a:r>
              <a:rPr lang="en-US" sz="1100" b="1" dirty="0">
                <a:latin typeface="Courier New"/>
                <a:cs typeface="Courier New"/>
              </a:rPr>
              <a:t>pip install –r requirements.txt</a:t>
            </a:r>
          </a:p>
          <a:p>
            <a:r>
              <a:rPr lang="en-US" sz="11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100" b="1" dirty="0">
                <a:latin typeface="Courier New"/>
                <a:cs typeface="Courier New"/>
              </a:rPr>
              <a:t>&gt; </a:t>
            </a:r>
            <a:r>
              <a:rPr lang="en-US" sz="1100" b="1" dirty="0" err="1">
                <a:latin typeface="Courier New"/>
                <a:cs typeface="Courier New"/>
              </a:rPr>
              <a:t>jupyter</a:t>
            </a:r>
            <a:r>
              <a:rPr lang="en-US" sz="1100" b="1" dirty="0">
                <a:latin typeface="Courier New"/>
                <a:cs typeface="Courier New"/>
              </a:rPr>
              <a:t> notebook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53233-86AD-04BF-91D7-69A896B0E7AA}"/>
              </a:ext>
            </a:extLst>
          </p:cNvPr>
          <p:cNvSpPr txBox="1"/>
          <p:nvPr/>
        </p:nvSpPr>
        <p:spPr>
          <a:xfrm>
            <a:off x="2361977" y="2235421"/>
            <a:ext cx="431799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3E1D9-628E-F461-E0B1-6A9CF8B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1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alibri Light"/>
                <a:cs typeface="Calibri Light"/>
              </a:rPr>
              <a:t>Tensorflow</a:t>
            </a:r>
            <a:r>
              <a:rPr lang="en-GB" dirty="0">
                <a:latin typeface="Calibri Light"/>
                <a:cs typeface="Calibri Light"/>
              </a:rPr>
              <a:t>  Common Template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998132" y="1811867"/>
            <a:ext cx="5435598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as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</a:t>
            </a:r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>
                <a:latin typeface="Courier New"/>
                <a:ea typeface="+mn-lt"/>
                <a:cs typeface="+mn-lt"/>
              </a:rPr>
              <a:t>layers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numpy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as </a:t>
            </a:r>
            <a:r>
              <a:rPr lang="en-US" sz="1100" dirty="0">
                <a:latin typeface="Courier New"/>
                <a:ea typeface="+mn-lt"/>
                <a:cs typeface="+mn-lt"/>
              </a:rPr>
              <a:t>np</a:t>
            </a: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DATA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    # MODEL (TRAIN)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    # EVALUATE (TEST)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1566331" y="1811867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7F37FF-5164-2551-D520-8CFD5723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8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51075" y="1313846"/>
            <a:ext cx="6064248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Courier New"/>
              </a:rPr>
              <a:t>from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sklearn.datasets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</a:t>
            </a:r>
            <a:r>
              <a:rPr lang="en-US" sz="1100" b="1" dirty="0">
                <a:latin typeface="Courier New"/>
                <a:ea typeface="+mn-lt"/>
                <a:cs typeface="Courier New"/>
              </a:rPr>
              <a:t>import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load_iris</a:t>
            </a:r>
            <a:endParaRPr lang="en-US" dirty="0" err="1"/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tensorflow.keras.models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Sequential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tensorflow.keras.layers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Dense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tensorflow.keras.losses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endParaRPr lang="en-US" dirty="0" err="1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X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 dirty="0">
                <a:latin typeface="Courier New"/>
                <a:ea typeface="+mn-lt"/>
                <a:cs typeface="+mn-lt"/>
              </a:rPr>
              <a:t>[:,(2,3)]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y =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 dirty="0">
                <a:latin typeface="Courier New"/>
                <a:ea typeface="+mn-lt"/>
                <a:cs typeface="+mn-lt"/>
              </a:rPr>
              <a:t> == 0).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 dirty="0">
                <a:latin typeface="Courier New"/>
                <a:ea typeface="+mn-lt"/>
                <a:cs typeface="+mn-lt"/>
              </a:rPr>
              <a:t>(int)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layer1 = Dense(units=1,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"sigmoid"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model = Sequential( layer1 )</a:t>
            </a:r>
            <a:endParaRPr lang="en-US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r>
              <a:rPr lang="en-US" sz="1100" dirty="0">
                <a:latin typeface="Courier New"/>
                <a:ea typeface="+mn-lt"/>
                <a:cs typeface="+mn-lt"/>
              </a:rPr>
              <a:t>() )</a:t>
            </a:r>
            <a:endParaRPr lang="en-US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X,y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Evaluate (i.e. predict)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y_pred_prob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619274" y="1313846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3D901A3-90C4-A87B-EF0A-6BE48AB9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38" y="967469"/>
            <a:ext cx="2763611" cy="118382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154DBE1-D0D6-2FD5-F21E-A4212B87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93" y="2000250"/>
            <a:ext cx="3298371" cy="14124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F4E48-AF77-AEF8-0A57-C316B186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with </a:t>
            </a:r>
            <a:r>
              <a:rPr lang="en-GB" dirty="0" err="1">
                <a:latin typeface="Calibri Light"/>
                <a:cs typeface="Calibri Light"/>
              </a:rPr>
              <a:t>Tensorflow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24466" y="1120321"/>
            <a:ext cx="71289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Define the training data: input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and answers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ys</a:t>
            </a:r>
            <a:endParaRPr lang="en-US" sz="1100" dirty="0" err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clue that TF is not python because most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tf.types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are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c++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, not python types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The function (aka rule) to map x -&gt; y, y = 2x - 1 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[-1.0, 0.0, 1.0, 2.0, 3.0, 4.0],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ys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[-3.0, -1.0, 1.0, 3.0, 5.0, 7.0],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The input is one data value, model has one neuron, output is one value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All models in TF must have an optimizer and a loss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 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(units=1,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=[1])]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mean_squared_error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Learn the function that maps x to 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Iterate enough times, more usually means better approximation too true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xs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ys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epochs=500 )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Evaluate the model to see how well it learned the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print(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([10.0])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592665" y="1120321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CEE5A-40B4-BF6A-D4CF-B1EC7981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Data Sets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87577"/>
            <a:ext cx="7808767" cy="124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Randomly split into 2 or 3 sets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Typical percentage splits are 60/20/20 train/</a:t>
            </a:r>
            <a:r>
              <a:rPr lang="en-US" dirty="0" err="1">
                <a:cs typeface="Calibri"/>
              </a:rPr>
              <a:t>val</a:t>
            </a:r>
            <a:r>
              <a:rPr lang="en-US" dirty="0">
                <a:cs typeface="Calibri"/>
              </a:rPr>
              <a:t>/test</a:t>
            </a:r>
          </a:p>
          <a:p>
            <a:pPr lvl="1"/>
            <a:r>
              <a:rPr lang="en-US" dirty="0">
                <a:cs typeface="Calibri"/>
              </a:rPr>
              <a:t>Test is proxy for how well model generalizes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35A460-1AF8-CCC8-375C-1D378555E991}"/>
              </a:ext>
            </a:extLst>
          </p:cNvPr>
          <p:cNvSpPr/>
          <p:nvPr/>
        </p:nvSpPr>
        <p:spPr>
          <a:xfrm>
            <a:off x="2977563" y="3505840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7F070-778F-B371-9D8F-734B2B79DB3C}"/>
              </a:ext>
            </a:extLst>
          </p:cNvPr>
          <p:cNvSpPr/>
          <p:nvPr/>
        </p:nvSpPr>
        <p:spPr>
          <a:xfrm>
            <a:off x="3131243" y="3505839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78848D-DD64-7F3A-7635-EC4AD1427096}"/>
              </a:ext>
            </a:extLst>
          </p:cNvPr>
          <p:cNvSpPr/>
          <p:nvPr/>
        </p:nvSpPr>
        <p:spPr>
          <a:xfrm>
            <a:off x="3745965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A0830-457B-2845-76D6-EDE0F9A85853}"/>
              </a:ext>
            </a:extLst>
          </p:cNvPr>
          <p:cNvSpPr/>
          <p:nvPr/>
        </p:nvSpPr>
        <p:spPr>
          <a:xfrm>
            <a:off x="343860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40FC1-5787-C110-037D-5A07929B0DC9}"/>
              </a:ext>
            </a:extLst>
          </p:cNvPr>
          <p:cNvSpPr/>
          <p:nvPr/>
        </p:nvSpPr>
        <p:spPr>
          <a:xfrm>
            <a:off x="3592284" y="3505838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AF3C96-0444-58F7-9780-E1A0ABAD866C}"/>
              </a:ext>
            </a:extLst>
          </p:cNvPr>
          <p:cNvSpPr/>
          <p:nvPr/>
        </p:nvSpPr>
        <p:spPr>
          <a:xfrm>
            <a:off x="328492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810BC1-E153-5BCD-A188-879C0A6C1DF2}"/>
              </a:ext>
            </a:extLst>
          </p:cNvPr>
          <p:cNvSpPr/>
          <p:nvPr/>
        </p:nvSpPr>
        <p:spPr>
          <a:xfrm>
            <a:off x="389964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F1C9E3-19B1-5C36-94B8-D852AAF20F5A}"/>
              </a:ext>
            </a:extLst>
          </p:cNvPr>
          <p:cNvSpPr/>
          <p:nvPr/>
        </p:nvSpPr>
        <p:spPr>
          <a:xfrm>
            <a:off x="405332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A4675F-D428-5592-70B9-6C7CD47AF8E4}"/>
              </a:ext>
            </a:extLst>
          </p:cNvPr>
          <p:cNvSpPr/>
          <p:nvPr/>
        </p:nvSpPr>
        <p:spPr>
          <a:xfrm>
            <a:off x="4207007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559CCE-28A4-FE72-0339-F9D0201AF42E}"/>
              </a:ext>
            </a:extLst>
          </p:cNvPr>
          <p:cNvSpPr/>
          <p:nvPr/>
        </p:nvSpPr>
        <p:spPr>
          <a:xfrm>
            <a:off x="4360688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390905-0F2B-D045-9EDD-268BDA0B2AF6}"/>
              </a:ext>
            </a:extLst>
          </p:cNvPr>
          <p:cNvSpPr/>
          <p:nvPr/>
        </p:nvSpPr>
        <p:spPr>
          <a:xfrm>
            <a:off x="4658445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C9456E-7798-15EA-676F-C960E876675F}"/>
              </a:ext>
            </a:extLst>
          </p:cNvPr>
          <p:cNvSpPr/>
          <p:nvPr/>
        </p:nvSpPr>
        <p:spPr>
          <a:xfrm>
            <a:off x="4514368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B6A754-7468-37AF-4A0D-70D371CF4661}"/>
              </a:ext>
            </a:extLst>
          </p:cNvPr>
          <p:cNvSpPr/>
          <p:nvPr/>
        </p:nvSpPr>
        <p:spPr>
          <a:xfrm>
            <a:off x="5273166" y="3505837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2D4E6C-DCE4-BAF6-9DE4-A225C586FAF3}"/>
              </a:ext>
            </a:extLst>
          </p:cNvPr>
          <p:cNvSpPr/>
          <p:nvPr/>
        </p:nvSpPr>
        <p:spPr>
          <a:xfrm>
            <a:off x="496580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A6222-4E9C-76F1-89E4-683B01127B82}"/>
              </a:ext>
            </a:extLst>
          </p:cNvPr>
          <p:cNvSpPr/>
          <p:nvPr/>
        </p:nvSpPr>
        <p:spPr>
          <a:xfrm>
            <a:off x="511948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3B203F-6832-DE35-DAE0-4C16B80AD463}"/>
              </a:ext>
            </a:extLst>
          </p:cNvPr>
          <p:cNvSpPr/>
          <p:nvPr/>
        </p:nvSpPr>
        <p:spPr>
          <a:xfrm>
            <a:off x="481212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99529-E102-83CE-6B75-877BDE007D4B}"/>
              </a:ext>
            </a:extLst>
          </p:cNvPr>
          <p:cNvSpPr/>
          <p:nvPr/>
        </p:nvSpPr>
        <p:spPr>
          <a:xfrm>
            <a:off x="5426846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DB06E-2E2B-965F-7BBA-E19F706FF0D0}"/>
              </a:ext>
            </a:extLst>
          </p:cNvPr>
          <p:cNvSpPr/>
          <p:nvPr/>
        </p:nvSpPr>
        <p:spPr>
          <a:xfrm>
            <a:off x="5734207" y="3505836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D87C7A-6BAB-5CA9-D7CE-B73E543F91A6}"/>
              </a:ext>
            </a:extLst>
          </p:cNvPr>
          <p:cNvSpPr/>
          <p:nvPr/>
        </p:nvSpPr>
        <p:spPr>
          <a:xfrm>
            <a:off x="5580527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9663C3-9952-8BB5-4A32-B3F79228F9A1}"/>
              </a:ext>
            </a:extLst>
          </p:cNvPr>
          <p:cNvSpPr/>
          <p:nvPr/>
        </p:nvSpPr>
        <p:spPr>
          <a:xfrm>
            <a:off x="5887889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7719F-5946-6E80-28A3-F77EAAB5D1F5}"/>
              </a:ext>
            </a:extLst>
          </p:cNvPr>
          <p:cNvSpPr/>
          <p:nvPr/>
        </p:nvSpPr>
        <p:spPr>
          <a:xfrm>
            <a:off x="2977562" y="2612570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655436-DAD0-2229-7BBE-7E6FD9609DC0}"/>
              </a:ext>
            </a:extLst>
          </p:cNvPr>
          <p:cNvSpPr/>
          <p:nvPr/>
        </p:nvSpPr>
        <p:spPr>
          <a:xfrm>
            <a:off x="3131242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AB95FD-2C6D-C9EC-9309-952741AC90B7}"/>
              </a:ext>
            </a:extLst>
          </p:cNvPr>
          <p:cNvSpPr/>
          <p:nvPr/>
        </p:nvSpPr>
        <p:spPr>
          <a:xfrm>
            <a:off x="374596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8A08CE-CF48-719D-1174-B68E4180784A}"/>
              </a:ext>
            </a:extLst>
          </p:cNvPr>
          <p:cNvSpPr/>
          <p:nvPr/>
        </p:nvSpPr>
        <p:spPr>
          <a:xfrm>
            <a:off x="343860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4D3D58-1184-0895-62FE-F244B79F10D3}"/>
              </a:ext>
            </a:extLst>
          </p:cNvPr>
          <p:cNvSpPr/>
          <p:nvPr/>
        </p:nvSpPr>
        <p:spPr>
          <a:xfrm>
            <a:off x="3592283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CD4BF4-85BA-37D5-B4C8-9F3694EAA003}"/>
              </a:ext>
            </a:extLst>
          </p:cNvPr>
          <p:cNvSpPr/>
          <p:nvPr/>
        </p:nvSpPr>
        <p:spPr>
          <a:xfrm>
            <a:off x="328492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707CE5-F4B5-AF6E-23DB-2DEA8DA14533}"/>
              </a:ext>
            </a:extLst>
          </p:cNvPr>
          <p:cNvSpPr/>
          <p:nvPr/>
        </p:nvSpPr>
        <p:spPr>
          <a:xfrm>
            <a:off x="389964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34DB04-1DC8-1C41-064F-7ABD911D7B1E}"/>
              </a:ext>
            </a:extLst>
          </p:cNvPr>
          <p:cNvSpPr/>
          <p:nvPr/>
        </p:nvSpPr>
        <p:spPr>
          <a:xfrm>
            <a:off x="405332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662F1F-EAC6-7A7C-B245-499E77BE6B9A}"/>
              </a:ext>
            </a:extLst>
          </p:cNvPr>
          <p:cNvSpPr/>
          <p:nvPr/>
        </p:nvSpPr>
        <p:spPr>
          <a:xfrm>
            <a:off x="4207006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54A8B1-9250-3537-DC47-8E80C51640B5}"/>
              </a:ext>
            </a:extLst>
          </p:cNvPr>
          <p:cNvSpPr/>
          <p:nvPr/>
        </p:nvSpPr>
        <p:spPr>
          <a:xfrm>
            <a:off x="4360687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BCB824B-27B2-E5C5-AB5A-7C6345878FCD}"/>
              </a:ext>
            </a:extLst>
          </p:cNvPr>
          <p:cNvSpPr/>
          <p:nvPr/>
        </p:nvSpPr>
        <p:spPr>
          <a:xfrm>
            <a:off x="4658444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F60FE3-6C20-DE2D-1B2E-70D9CF0E2A32}"/>
              </a:ext>
            </a:extLst>
          </p:cNvPr>
          <p:cNvSpPr/>
          <p:nvPr/>
        </p:nvSpPr>
        <p:spPr>
          <a:xfrm>
            <a:off x="4514367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7B3C14-FD02-3A46-5EB0-DF044625F94E}"/>
              </a:ext>
            </a:extLst>
          </p:cNvPr>
          <p:cNvSpPr/>
          <p:nvPr/>
        </p:nvSpPr>
        <p:spPr>
          <a:xfrm>
            <a:off x="527316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36750-E78A-24B3-7E43-33682275D056}"/>
              </a:ext>
            </a:extLst>
          </p:cNvPr>
          <p:cNvSpPr/>
          <p:nvPr/>
        </p:nvSpPr>
        <p:spPr>
          <a:xfrm>
            <a:off x="496580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CFFF21-B134-2447-3A63-F8EF3865BB9F}"/>
              </a:ext>
            </a:extLst>
          </p:cNvPr>
          <p:cNvSpPr/>
          <p:nvPr/>
        </p:nvSpPr>
        <p:spPr>
          <a:xfrm>
            <a:off x="511948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92EB86-28E4-DA0B-DB11-FE47E77442FD}"/>
              </a:ext>
            </a:extLst>
          </p:cNvPr>
          <p:cNvSpPr/>
          <p:nvPr/>
        </p:nvSpPr>
        <p:spPr>
          <a:xfrm>
            <a:off x="481212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59627E-1DC7-032E-A8DE-3C8AA35A9270}"/>
              </a:ext>
            </a:extLst>
          </p:cNvPr>
          <p:cNvSpPr/>
          <p:nvPr/>
        </p:nvSpPr>
        <p:spPr>
          <a:xfrm>
            <a:off x="542684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867C8-9A99-8C36-066B-CA90A417927D}"/>
              </a:ext>
            </a:extLst>
          </p:cNvPr>
          <p:cNvSpPr/>
          <p:nvPr/>
        </p:nvSpPr>
        <p:spPr>
          <a:xfrm>
            <a:off x="5734206" y="2612566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029A326-8E08-58F3-65A5-C9183168E3CC}"/>
              </a:ext>
            </a:extLst>
          </p:cNvPr>
          <p:cNvSpPr/>
          <p:nvPr/>
        </p:nvSpPr>
        <p:spPr>
          <a:xfrm>
            <a:off x="5580526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865818-0F74-B370-2869-B59BF34B129B}"/>
              </a:ext>
            </a:extLst>
          </p:cNvPr>
          <p:cNvSpPr/>
          <p:nvPr/>
        </p:nvSpPr>
        <p:spPr>
          <a:xfrm>
            <a:off x="5887888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4B2B7B-EF97-82F5-07E4-BB642FD6BE93}"/>
              </a:ext>
            </a:extLst>
          </p:cNvPr>
          <p:cNvSpPr/>
          <p:nvPr/>
        </p:nvSpPr>
        <p:spPr>
          <a:xfrm>
            <a:off x="2967957" y="4413516"/>
            <a:ext cx="1820154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E0011E-88B0-3E0E-FAF9-EC5276A4ACC7}"/>
              </a:ext>
            </a:extLst>
          </p:cNvPr>
          <p:cNvSpPr/>
          <p:nvPr/>
        </p:nvSpPr>
        <p:spPr>
          <a:xfrm>
            <a:off x="4792911" y="4413510"/>
            <a:ext cx="619525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B71A0B-68A5-EDC9-0EC8-499C09208BBC}"/>
              </a:ext>
            </a:extLst>
          </p:cNvPr>
          <p:cNvSpPr/>
          <p:nvPr/>
        </p:nvSpPr>
        <p:spPr>
          <a:xfrm>
            <a:off x="5412434" y="4413509"/>
            <a:ext cx="619525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B8C4BBA-70F7-0459-6C04-A23198A69BAC}"/>
              </a:ext>
            </a:extLst>
          </p:cNvPr>
          <p:cNvSpPr txBox="1">
            <a:spLocks/>
          </p:cNvSpPr>
          <p:nvPr/>
        </p:nvSpPr>
        <p:spPr>
          <a:xfrm>
            <a:off x="3593915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Train</a:t>
            </a:r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676CACBD-2742-AC11-FD85-D8231CD04193}"/>
              </a:ext>
            </a:extLst>
          </p:cNvPr>
          <p:cNvSpPr txBox="1">
            <a:spLocks/>
          </p:cNvSpPr>
          <p:nvPr/>
        </p:nvSpPr>
        <p:spPr>
          <a:xfrm>
            <a:off x="4660075" y="4547433"/>
            <a:ext cx="876148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Validation</a:t>
            </a:r>
            <a:endParaRPr lang="en-US" dirty="0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95361F8A-7794-0F2B-2FA9-7B12CCE43D69}"/>
              </a:ext>
            </a:extLst>
          </p:cNvPr>
          <p:cNvSpPr txBox="1">
            <a:spLocks/>
          </p:cNvSpPr>
          <p:nvPr/>
        </p:nvSpPr>
        <p:spPr>
          <a:xfrm>
            <a:off x="5351637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Test</a:t>
            </a:r>
            <a:endParaRPr lang="en-US" dirty="0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62449A1-8A67-B45D-1B7A-7774A041622B}"/>
              </a:ext>
            </a:extLst>
          </p:cNvPr>
          <p:cNvSpPr txBox="1">
            <a:spLocks/>
          </p:cNvSpPr>
          <p:nvPr/>
        </p:nvSpPr>
        <p:spPr>
          <a:xfrm>
            <a:off x="4093376" y="2770500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data</a:t>
            </a:r>
            <a:endParaRPr lang="en-US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34C3CD8-0EE1-B3D0-A388-879CE77D383C}"/>
              </a:ext>
            </a:extLst>
          </p:cNvPr>
          <p:cNvSpPr txBox="1">
            <a:spLocks/>
          </p:cNvSpPr>
          <p:nvPr/>
        </p:nvSpPr>
        <p:spPr>
          <a:xfrm>
            <a:off x="2508543" y="3183517"/>
            <a:ext cx="4559680" cy="324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X_test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y_test</a:t>
            </a:r>
            <a:r>
              <a:rPr lang="en-US" sz="1200" dirty="0">
                <a:ea typeface="+mn-lt"/>
                <a:cs typeface="+mn-lt"/>
              </a:rPr>
              <a:t> = 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(X, y, 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=0.20)</a:t>
            </a:r>
            <a:endParaRPr lang="en-US">
              <a:cs typeface="Calibri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9B531CD-73D6-7D7E-96B9-1010DA0DA3FA}"/>
              </a:ext>
            </a:extLst>
          </p:cNvPr>
          <p:cNvSpPr txBox="1">
            <a:spLocks/>
          </p:cNvSpPr>
          <p:nvPr/>
        </p:nvSpPr>
        <p:spPr>
          <a:xfrm>
            <a:off x="1965856" y="4105601"/>
            <a:ext cx="5251243" cy="410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X_val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y_val</a:t>
            </a:r>
            <a:r>
              <a:rPr lang="en-US" sz="1200" dirty="0">
                <a:ea typeface="+mn-lt"/>
                <a:cs typeface="+mn-lt"/>
              </a:rPr>
              <a:t> = 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=0.25)</a:t>
            </a:r>
          </a:p>
          <a:p>
            <a:pPr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200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2B4AD8-196F-480D-8077-5DD109CF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Material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Primarily from</a:t>
            </a:r>
          </a:p>
          <a:p>
            <a:pPr lvl="1"/>
            <a:r>
              <a:rPr lang="en-US" dirty="0">
                <a:cs typeface="Calibri"/>
              </a:rPr>
              <a:t>Hands-On Machine-Learning with Scikit-Learn,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, and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.  </a:t>
            </a:r>
            <a:r>
              <a:rPr lang="en-US" dirty="0" err="1">
                <a:cs typeface="Calibri"/>
              </a:rPr>
              <a:t>Aurelion</a:t>
            </a:r>
            <a:r>
              <a:rPr lang="en-US" dirty="0">
                <a:cs typeface="Calibri"/>
              </a:rPr>
              <a:t> Geron.</a:t>
            </a:r>
          </a:p>
          <a:p>
            <a:pPr lvl="1"/>
            <a:r>
              <a:rPr lang="en-US" dirty="0">
                <a:cs typeface="Calibri"/>
              </a:rPr>
              <a:t>Book 2nd Edition, Code 3rd Edition</a:t>
            </a:r>
          </a:p>
          <a:p>
            <a:pPr lvl="2"/>
            <a:r>
              <a:rPr lang="en-US" dirty="0">
                <a:ea typeface="+mn-lt"/>
                <a:cs typeface="+mn-lt"/>
                <a:hlinkClick r:id="rId2"/>
              </a:rPr>
              <a:t>https://github.com/ageron/handson-ml3.git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Some examples from Andrew Ng and Lawrence Moroney via Coursera/</a:t>
            </a:r>
            <a:r>
              <a:rPr lang="en-US" dirty="0" err="1">
                <a:cs typeface="Calibri"/>
              </a:rPr>
              <a:t>Deeplearning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154237" cy="1007546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Image Classifier (not a CNN)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049209" y="1225390"/>
            <a:ext cx="654959" cy="2380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2882355" y="3708244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784, </a:t>
            </a:r>
            <a:r>
              <a:rPr lang="en-US" dirty="0">
                <a:cs typeface="Arial"/>
              </a:rPr>
              <a:t>300)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21" y="4372878"/>
            <a:ext cx="4796518" cy="528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Feed-forward neural network</a:t>
            </a:r>
            <a:endParaRPr lang="en-US" dirty="0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31563" y="1230034"/>
            <a:ext cx="650313" cy="23788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2001114" y="1291650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2009277" y="188356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572651" y="3651128"/>
            <a:ext cx="1354364" cy="47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((28x28), 784)</a:t>
            </a:r>
            <a:endParaRPr lang="en-US" dirty="0"/>
          </a:p>
          <a:p>
            <a:pPr algn="ctr"/>
            <a:r>
              <a:rPr lang="en-US" dirty="0">
                <a:cs typeface="Arial"/>
              </a:rPr>
              <a:t>Flatten Layer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5A442-CF26-98A6-C3A5-557E7B5541E2}"/>
              </a:ext>
            </a:extLst>
          </p:cNvPr>
          <p:cNvSpPr/>
          <p:nvPr/>
        </p:nvSpPr>
        <p:spPr>
          <a:xfrm>
            <a:off x="821536" y="3696031"/>
            <a:ext cx="844097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(28x28)</a:t>
            </a:r>
          </a:p>
          <a:p>
            <a:pPr algn="ctr"/>
            <a:r>
              <a:rPr lang="en-US" dirty="0">
                <a:cs typeface="Arial"/>
              </a:rPr>
              <a:t>Input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254288B-5A55-300D-0878-57D99374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0" y="2067606"/>
            <a:ext cx="665390" cy="665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F95CC3-47C7-F4FF-D967-96F99C29E242}"/>
              </a:ext>
            </a:extLst>
          </p:cNvPr>
          <p:cNvSpPr/>
          <p:nvPr/>
        </p:nvSpPr>
        <p:spPr>
          <a:xfrm>
            <a:off x="945391" y="2718702"/>
            <a:ext cx="656318" cy="31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Arial"/>
              </a:rPr>
              <a:t>28 x 28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918D0-6362-4B3A-601E-FA0DBB70277D}"/>
              </a:ext>
            </a:extLst>
          </p:cNvPr>
          <p:cNvSpPr/>
          <p:nvPr/>
        </p:nvSpPr>
        <p:spPr>
          <a:xfrm>
            <a:off x="2080227" y="24451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F8302-B5D1-00F7-5EBA-911E4D2012C2}"/>
              </a:ext>
            </a:extLst>
          </p:cNvPr>
          <p:cNvCxnSpPr>
            <a:cxnSpLocks/>
          </p:cNvCxnSpPr>
          <p:nvPr/>
        </p:nvCxnSpPr>
        <p:spPr>
          <a:xfrm>
            <a:off x="1635544" y="244012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3AB83-E24A-97BA-65B3-6E25799927CF}"/>
              </a:ext>
            </a:extLst>
          </p:cNvPr>
          <p:cNvGrpSpPr/>
          <p:nvPr/>
        </p:nvGrpSpPr>
        <p:grpSpPr>
          <a:xfrm>
            <a:off x="3120187" y="1287304"/>
            <a:ext cx="547086" cy="465628"/>
            <a:chOff x="2728300" y="2107814"/>
            <a:chExt cx="547086" cy="4656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170812-DC4F-1B3E-6164-1DE8ACADD09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8BF85551-E9A7-81E0-FBF0-776C1764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555C7D-6F06-A5D4-91D8-D3173B92C861}"/>
                </a:ext>
              </a:extLst>
            </p:cNvPr>
            <p:cNvCxnSpPr/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44C42F-8D77-DF7C-2178-0DEE2DD5B6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049C20-7002-75B0-BD89-C23BC3AFA76F}"/>
              </a:ext>
            </a:extLst>
          </p:cNvPr>
          <p:cNvGrpSpPr/>
          <p:nvPr/>
        </p:nvGrpSpPr>
        <p:grpSpPr>
          <a:xfrm>
            <a:off x="3120187" y="1817982"/>
            <a:ext cx="547086" cy="465628"/>
            <a:chOff x="2728300" y="2107814"/>
            <a:chExt cx="547086" cy="4656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224336-F6F1-6DD3-69FE-45331AF349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8" name="Picture 11">
              <a:extLst>
                <a:ext uri="{FF2B5EF4-FFF2-40B4-BE49-F238E27FC236}">
                  <a16:creationId xmlns:a16="http://schemas.microsoft.com/office/drawing/2014/main" id="{2BFC5A8D-0D50-AD85-78EB-96920646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FBA003-C833-D236-62BF-3DD207AD0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EAE27A-458B-37CC-0947-6F4612FF76A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C2740C-B967-C051-1571-5CE4578883CE}"/>
              </a:ext>
            </a:extLst>
          </p:cNvPr>
          <p:cNvGrpSpPr/>
          <p:nvPr/>
        </p:nvGrpSpPr>
        <p:grpSpPr>
          <a:xfrm>
            <a:off x="3120187" y="2687478"/>
            <a:ext cx="547086" cy="465628"/>
            <a:chOff x="2728300" y="2107814"/>
            <a:chExt cx="547086" cy="4656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C995BB-C802-BF7F-24FC-BD9790469B59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F9F6D535-FAF4-A11D-1AAA-15277426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69E905-F2F1-8E39-7360-3D84E2E16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20A96AB-0579-2213-B922-45574B12867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BEB019E-05E9-4C15-70A2-BD0785FD6A41}"/>
              </a:ext>
            </a:extLst>
          </p:cNvPr>
          <p:cNvSpPr/>
          <p:nvPr/>
        </p:nvSpPr>
        <p:spPr>
          <a:xfrm>
            <a:off x="3215062" y="2196188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8C67ED-BE45-B85E-DC5E-964FB697FDD2}"/>
              </a:ext>
            </a:extLst>
          </p:cNvPr>
          <p:cNvSpPr/>
          <p:nvPr/>
        </p:nvSpPr>
        <p:spPr>
          <a:xfrm>
            <a:off x="2009276" y="3038807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a</a:t>
            </a:r>
            <a:r>
              <a:rPr lang="en-US" sz="1000" baseline="30000" dirty="0">
                <a:ea typeface="+mn-lt"/>
                <a:cs typeface="+mn-lt"/>
              </a:rPr>
              <a:t>0</a:t>
            </a:r>
            <a:endParaRPr lang="en-US" sz="1000" baseline="-25000" dirty="0">
              <a:cs typeface="Calibri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F435C4-BB6D-1F18-F673-E24A06447816}"/>
              </a:ext>
            </a:extLst>
          </p:cNvPr>
          <p:cNvCxnSpPr>
            <a:cxnSpLocks/>
          </p:cNvCxnSpPr>
          <p:nvPr/>
        </p:nvCxnSpPr>
        <p:spPr>
          <a:xfrm>
            <a:off x="2680572" y="2440121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CF0493C-470D-BAAE-D214-36FC1191005B}"/>
              </a:ext>
            </a:extLst>
          </p:cNvPr>
          <p:cNvSpPr/>
          <p:nvPr/>
        </p:nvSpPr>
        <p:spPr>
          <a:xfrm>
            <a:off x="3187589" y="3210057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1C190FC-6F6C-6A96-1E91-611C8775AD73}"/>
              </a:ext>
            </a:extLst>
          </p:cNvPr>
          <p:cNvSpPr/>
          <p:nvPr/>
        </p:nvSpPr>
        <p:spPr>
          <a:xfrm>
            <a:off x="4196292" y="1405005"/>
            <a:ext cx="654959" cy="19926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23DC5B-D198-E779-4A65-98282CA78A3F}"/>
              </a:ext>
            </a:extLst>
          </p:cNvPr>
          <p:cNvSpPr/>
          <p:nvPr/>
        </p:nvSpPr>
        <p:spPr>
          <a:xfrm>
            <a:off x="3976370" y="3708243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300, </a:t>
            </a:r>
            <a:r>
              <a:rPr lang="en-US" dirty="0">
                <a:cs typeface="Arial"/>
              </a:rPr>
              <a:t>100)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BFD20-505B-107B-4A6F-C91B1EC27935}"/>
              </a:ext>
            </a:extLst>
          </p:cNvPr>
          <p:cNvGrpSpPr/>
          <p:nvPr/>
        </p:nvGrpSpPr>
        <p:grpSpPr>
          <a:xfrm>
            <a:off x="4250941" y="1495493"/>
            <a:ext cx="547086" cy="465628"/>
            <a:chOff x="2728300" y="2107814"/>
            <a:chExt cx="547086" cy="46562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3DA076-F272-3A9B-50B5-0FB7125CE57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48" name="Picture 11">
              <a:extLst>
                <a:ext uri="{FF2B5EF4-FFF2-40B4-BE49-F238E27FC236}">
                  <a16:creationId xmlns:a16="http://schemas.microsoft.com/office/drawing/2014/main" id="{CB778DB6-4AAB-ACC2-3662-052BD358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888919A-3034-660B-E16B-B65AE2504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CED57B-779E-503E-9634-E327A693D412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AF38D-712E-08E8-24EC-D1CC5F6AD07D}"/>
              </a:ext>
            </a:extLst>
          </p:cNvPr>
          <p:cNvGrpSpPr/>
          <p:nvPr/>
        </p:nvGrpSpPr>
        <p:grpSpPr>
          <a:xfrm>
            <a:off x="4259105" y="2454797"/>
            <a:ext cx="547086" cy="465628"/>
            <a:chOff x="2728300" y="2107814"/>
            <a:chExt cx="547086" cy="4656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320E297-1581-E4DE-758B-5F8878FF294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E1495B02-7CDE-E5FF-4EC9-DD1FC4D1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8A72E3-707C-A057-0A17-BF7054ECC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F0E7562-7664-93F5-DD11-46109A83F826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572CFA1-82D4-D711-C5F3-07E77D9349FA}"/>
              </a:ext>
            </a:extLst>
          </p:cNvPr>
          <p:cNvSpPr/>
          <p:nvPr/>
        </p:nvSpPr>
        <p:spPr>
          <a:xfrm>
            <a:off x="4325405" y="2094134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71D54D-E209-BE2E-6DE6-6B724BE3AFA4}"/>
              </a:ext>
            </a:extLst>
          </p:cNvPr>
          <p:cNvCxnSpPr>
            <a:cxnSpLocks/>
          </p:cNvCxnSpPr>
          <p:nvPr/>
        </p:nvCxnSpPr>
        <p:spPr>
          <a:xfrm>
            <a:off x="3811325" y="246053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84CD4EC-4667-A3EB-1651-AB6D6A7996C0}"/>
              </a:ext>
            </a:extLst>
          </p:cNvPr>
          <p:cNvSpPr/>
          <p:nvPr/>
        </p:nvSpPr>
        <p:spPr>
          <a:xfrm>
            <a:off x="4326506" y="2977376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DFA9E72-E418-CD71-DB48-31B9F898843C}"/>
              </a:ext>
            </a:extLst>
          </p:cNvPr>
          <p:cNvSpPr/>
          <p:nvPr/>
        </p:nvSpPr>
        <p:spPr>
          <a:xfrm>
            <a:off x="5000987" y="3708243"/>
            <a:ext cx="118845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(100,10)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Dense Output</a:t>
            </a:r>
            <a:endParaRPr lang="en-US" dirty="0">
              <a:cs typeface="Calibri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C09A5D0-D849-1B0A-9633-355E3F5C0F13}"/>
              </a:ext>
            </a:extLst>
          </p:cNvPr>
          <p:cNvSpPr/>
          <p:nvPr/>
        </p:nvSpPr>
        <p:spPr>
          <a:xfrm>
            <a:off x="5294388" y="1543797"/>
            <a:ext cx="654959" cy="17477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53C1281-1366-06EA-F83B-12988E8465F1}"/>
              </a:ext>
            </a:extLst>
          </p:cNvPr>
          <p:cNvGrpSpPr/>
          <p:nvPr/>
        </p:nvGrpSpPr>
        <p:grpSpPr>
          <a:xfrm>
            <a:off x="5349036" y="1630203"/>
            <a:ext cx="547086" cy="465628"/>
            <a:chOff x="2728300" y="2107814"/>
            <a:chExt cx="547086" cy="46562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3254A2-D69A-9A96-50CB-AF6010F726B4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3" name="Picture 11">
              <a:extLst>
                <a:ext uri="{FF2B5EF4-FFF2-40B4-BE49-F238E27FC236}">
                  <a16:creationId xmlns:a16="http://schemas.microsoft.com/office/drawing/2014/main" id="{9881C836-8108-CAE6-9D99-61CEE10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08EC8DF-963F-D7CC-3D64-EDA0E0FB4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4B9C29-806A-0CFD-9264-F5C87FCAF0B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7C2956-BF57-4C03-50D4-9CBDA34A74CC}"/>
              </a:ext>
            </a:extLst>
          </p:cNvPr>
          <p:cNvGrpSpPr/>
          <p:nvPr/>
        </p:nvGrpSpPr>
        <p:grpSpPr>
          <a:xfrm>
            <a:off x="5349036" y="2336415"/>
            <a:ext cx="547086" cy="465628"/>
            <a:chOff x="2728300" y="2107814"/>
            <a:chExt cx="547086" cy="465628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66D97CC-069D-70AC-2261-A0495FCE0C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8" name="Picture 11">
              <a:extLst>
                <a:ext uri="{FF2B5EF4-FFF2-40B4-BE49-F238E27FC236}">
                  <a16:creationId xmlns:a16="http://schemas.microsoft.com/office/drawing/2014/main" id="{E5C7B24E-7804-613B-F9FC-26FB4A5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D2A445C-94BD-ECB9-447E-38170353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18748D0-A2A7-B15D-9AB1-BF97B8C1AD59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837F58-8F02-3C2F-E352-3BA947ABB622}"/>
              </a:ext>
            </a:extLst>
          </p:cNvPr>
          <p:cNvSpPr/>
          <p:nvPr/>
        </p:nvSpPr>
        <p:spPr>
          <a:xfrm>
            <a:off x="5423500" y="19879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7416CA-3073-B907-16B7-6EB991C06389}"/>
              </a:ext>
            </a:extLst>
          </p:cNvPr>
          <p:cNvCxnSpPr>
            <a:cxnSpLocks/>
          </p:cNvCxnSpPr>
          <p:nvPr/>
        </p:nvCxnSpPr>
        <p:spPr>
          <a:xfrm>
            <a:off x="4925749" y="245645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D914BACB-6D10-995B-E97F-D8A93E31970B}"/>
              </a:ext>
            </a:extLst>
          </p:cNvPr>
          <p:cNvSpPr/>
          <p:nvPr/>
        </p:nvSpPr>
        <p:spPr>
          <a:xfrm>
            <a:off x="5424601" y="2858994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1AA3C-42F9-44AC-4281-AE436181465D}"/>
              </a:ext>
            </a:extLst>
          </p:cNvPr>
          <p:cNvCxnSpPr>
            <a:cxnSpLocks/>
          </p:cNvCxnSpPr>
          <p:nvPr/>
        </p:nvCxnSpPr>
        <p:spPr>
          <a:xfrm>
            <a:off x="6146310" y="244012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129">
            <a:extLst>
              <a:ext uri="{FF2B5EF4-FFF2-40B4-BE49-F238E27FC236}">
                <a16:creationId xmlns:a16="http://schemas.microsoft.com/office/drawing/2014/main" id="{2A5B4188-3B73-1074-9B8A-17E5BE7A8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44924"/>
              </p:ext>
            </p:extLst>
          </p:nvPr>
        </p:nvGraphicFramePr>
        <p:xfrm>
          <a:off x="6919232" y="1400174"/>
          <a:ext cx="1314568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84">
                  <a:extLst>
                    <a:ext uri="{9D8B030D-6E8A-4147-A177-3AD203B41FA5}">
                      <a16:colId xmlns:a16="http://schemas.microsoft.com/office/drawing/2014/main" val="2397765416"/>
                    </a:ext>
                  </a:extLst>
                </a:gridCol>
                <a:gridCol w="657284">
                  <a:extLst>
                    <a:ext uri="{9D8B030D-6E8A-4147-A177-3AD203B41FA5}">
                      <a16:colId xmlns:a16="http://schemas.microsoft.com/office/drawing/2014/main" val="2935906234"/>
                    </a:ext>
                  </a:extLst>
                </a:gridCol>
              </a:tblGrid>
              <a:tr h="20543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"T-shirt/top"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6909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"Trouser"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285023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"Pullover"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63362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"Dress"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696992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"Coat"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5987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0.10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"Sandal"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27831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"Shirt"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06559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0.25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"Sneaker"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51018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"Bag"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53326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0.30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"Ankle boot"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740102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7C97C1D3-3231-984B-DB02-30B29786E9B6}"/>
              </a:ext>
            </a:extLst>
          </p:cNvPr>
          <p:cNvSpPr/>
          <p:nvPr/>
        </p:nvSpPr>
        <p:spPr>
          <a:xfrm>
            <a:off x="5829662" y="2418286"/>
            <a:ext cx="8822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cs typeface="Arial"/>
              </a:rPr>
              <a:t>g(.) = </a:t>
            </a:r>
            <a:r>
              <a:rPr lang="en-US" sz="800" dirty="0" err="1">
                <a:cs typeface="Arial"/>
              </a:rPr>
              <a:t>softmax</a:t>
            </a:r>
            <a:endParaRPr lang="en-US" sz="800">
              <a:cs typeface="Calibri" panose="020F050202020403020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70C408-AF00-41C8-A583-3B91650C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Image Classifier (not a CNN) TF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861180" y="1120321"/>
            <a:ext cx="7953523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Create model, train on the data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=[28, 28]))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tf.keras.layers.Flatten</a:t>
            </a:r>
            <a:r>
              <a:rPr lang="en-US" sz="1100" dirty="0">
                <a:latin typeface="Courier New"/>
                <a:ea typeface="+mn-lt"/>
                <a:cs typeface="+mn-lt"/>
              </a:rPr>
              <a:t>())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softmax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sparse_categorical_crossentropy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"accuracy"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429379" y="1120321"/>
            <a:ext cx="431799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8302BBCC-D54A-0F4D-E4AA-B9F770CA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06" y="2963072"/>
            <a:ext cx="1632858" cy="1878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AB527-5BFB-3387-E88F-0287F5D659DF}"/>
              </a:ext>
            </a:extLst>
          </p:cNvPr>
          <p:cNvSpPr txBox="1"/>
          <p:nvPr/>
        </p:nvSpPr>
        <p:spPr>
          <a:xfrm>
            <a:off x="1126520" y="3022600"/>
            <a:ext cx="4516360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flatten (Flatten)           (None, 784)               0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 (None, 300)               235500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 (None, 100)               30100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 (None, 10)                1010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0</a:t>
            </a:r>
            <a:endParaRPr lang="en-US" sz="80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9AF4D-7A03-E0D0-F8B0-6ABF09E2F0A4}"/>
              </a:ext>
            </a:extLst>
          </p:cNvPr>
          <p:cNvSpPr txBox="1"/>
          <p:nvPr/>
        </p:nvSpPr>
        <p:spPr>
          <a:xfrm>
            <a:off x="3020634" y="4243159"/>
            <a:ext cx="31039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 Hand estimation of the number of parameters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Do not forget about the biases!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235500 = (784 * 300) + 300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30100 = (300 * 100) + 100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1010 = (100 *  10) + 10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FA9DE-F4A4-145A-03CD-C33DFD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432555" y="2630713"/>
            <a:ext cx="4246939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normalization_1 (Normalize)  (None, 8)                17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dense_9 (Dense)             (None, 50)                450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dense_10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dense_11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dense_12 (Dense)            (None, 1)                 51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5,618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5,601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cs typeface="Courier New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D54EA6-CB7B-8DEE-C26D-D10630DA1253}"/>
              </a:ext>
            </a:extLst>
          </p:cNvPr>
          <p:cNvGrpSpPr/>
          <p:nvPr/>
        </p:nvGrpSpPr>
        <p:grpSpPr>
          <a:xfrm>
            <a:off x="4910819" y="2865664"/>
            <a:ext cx="3580038" cy="1596117"/>
            <a:chOff x="563336" y="2294163"/>
            <a:chExt cx="3580038" cy="15961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63336" y="2294163"/>
              <a:ext cx="3580038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780177" y="3483726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658251" y="351641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731412" y="257305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EEFBCA-6C1C-5765-2071-8F1FD9ACC324}"/>
                </a:ext>
              </a:extLst>
            </p:cNvPr>
            <p:cNvSpPr/>
            <p:nvPr/>
          </p:nvSpPr>
          <p:spPr>
            <a:xfrm>
              <a:off x="2372086" y="3483725"/>
              <a:ext cx="608792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2931340" y="348372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50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3536162" y="351641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(50, 1)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927479" y="2364869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6E0FA7-5730-1948-001B-5B67726F1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90" y="293406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06FB72A-9269-6B35-B57C-910D431C8D09}"/>
                </a:ext>
              </a:extLst>
            </p:cNvPr>
            <p:cNvSpPr/>
            <p:nvPr/>
          </p:nvSpPr>
          <p:spPr>
            <a:xfrm>
              <a:off x="2503061" y="236895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193" y="2938142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3078643" y="237303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C5483A-9B29-31EC-0F82-DC2C721660F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38" y="294222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3670554" y="2736343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3423520" y="294630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B13C89-0DE5-B084-BB5F-40057DD05577}"/>
                </a:ext>
              </a:extLst>
            </p:cNvPr>
            <p:cNvSpPr/>
            <p:nvPr/>
          </p:nvSpPr>
          <p:spPr>
            <a:xfrm>
              <a:off x="1176682" y="3516417"/>
              <a:ext cx="652237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727FCE-E988-E92F-5FEB-BA5EBC77D634}"/>
                </a:ext>
              </a:extLst>
            </p:cNvPr>
            <p:cNvSpPr/>
            <p:nvPr/>
          </p:nvSpPr>
          <p:spPr>
            <a:xfrm>
              <a:off x="1331487" y="2568976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365" y="292997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1385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Sequential Model</a:t>
            </a:r>
          </a:p>
          <a:p>
            <a:pPr lvl="1"/>
            <a:r>
              <a:rPr lang="en-US" dirty="0">
                <a:cs typeface="Calibri"/>
              </a:rPr>
              <a:t>Layers ordered as added</a:t>
            </a:r>
          </a:p>
          <a:p>
            <a:pPr lvl="1"/>
            <a:r>
              <a:rPr lang="en-US" dirty="0">
                <a:cs typeface="Calibri"/>
              </a:rPr>
              <a:t>Output from previous layer is input to next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4796D-7F63-8389-1142-D22D70B8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 Code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Load data, load and split the California housing dataset, like earlier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housing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fetch_california_housing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housing.data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housing.target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</a:t>
            </a:r>
            <a:endParaRPr lang="en-US" sz="80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Create model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800" dirty="0">
                <a:latin typeface="Courier New"/>
                <a:ea typeface="+mn-lt"/>
                <a:cs typeface="+mn-lt"/>
              </a:rPr>
              <a:t>[1:])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800" dirty="0">
                <a:latin typeface="Courier New"/>
                <a:ea typeface="+mn-lt"/>
                <a:cs typeface="+mn-lt"/>
              </a:rPr>
              <a:t>([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(1)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800" dirty="0">
                <a:latin typeface="Courier New"/>
                <a:ea typeface="+mn-lt"/>
                <a:cs typeface="+mn-lt"/>
              </a:rPr>
              <a:t>(loss="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mse</a:t>
            </a:r>
            <a:r>
              <a:rPr lang="en-US" sz="800" dirty="0">
                <a:latin typeface="Courier New"/>
                <a:ea typeface="+mn-lt"/>
                <a:cs typeface="+mn-lt"/>
              </a:rPr>
              <a:t>", optimizer="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adam</a:t>
            </a:r>
            <a:r>
              <a:rPr lang="en-US" sz="800" dirty="0">
                <a:latin typeface="Courier New"/>
                <a:ea typeface="+mn-lt"/>
                <a:cs typeface="+mn-lt"/>
              </a:rPr>
              <a:t>", metrics=["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800" dirty="0">
                <a:latin typeface="Courier New"/>
                <a:ea typeface="+mn-lt"/>
                <a:cs typeface="+mn-lt"/>
              </a:rPr>
              <a:t>"])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norm_layer.adapt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epochs=20, 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800" dirty="0">
                <a:latin typeface="Courier New"/>
                <a:ea typeface="+mn-lt"/>
                <a:cs typeface="+mn-lt"/>
              </a:rPr>
              <a:t>=(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))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Evaluate, predict</a:t>
            </a:r>
            <a:endParaRPr lang="en-US" sz="800" dirty="0" err="1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model.evaluate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[:3]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endParaRPr lang="en-US" sz="800" dirty="0">
              <a:latin typeface="Courier New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FEEB-046A-0CA9-3FF8-4AD9DC3F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8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Sequential and Functional Model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2DD0E-F2F4-6404-1C72-754DD417059E}"/>
              </a:ext>
            </a:extLst>
          </p:cNvPr>
          <p:cNvSpPr txBox="1"/>
          <p:nvPr/>
        </p:nvSpPr>
        <p:spPr>
          <a:xfrm>
            <a:off x="1024466" y="1079500"/>
            <a:ext cx="4112227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Sequential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Sequential()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a0_len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(Dense(1, activation="linear"))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C41D7-A42E-18FC-9F53-CFBD780E9B75}"/>
              </a:ext>
            </a:extLst>
          </p:cNvPr>
          <p:cNvSpPr txBox="1"/>
          <p:nvPr/>
        </p:nvSpPr>
        <p:spPr>
          <a:xfrm>
            <a:off x="592665" y="1079500"/>
            <a:ext cx="431799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6AB4-7598-A192-1521-CD27FFED4EB4}"/>
              </a:ext>
            </a:extLst>
          </p:cNvPr>
          <p:cNvSpPr txBox="1"/>
          <p:nvPr/>
        </p:nvSpPr>
        <p:spPr>
          <a:xfrm>
            <a:off x="1020384" y="2455181"/>
            <a:ext cx="4112227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Functional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alibri" panose="020F0502020204030204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First create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alibri"/>
              </a:rPr>
              <a:t>input_ = </a:t>
            </a:r>
            <a:r>
              <a:rPr lang="en-US" sz="1100" dirty="0" err="1">
                <a:latin typeface="Courier New"/>
                <a:cs typeface="Courier New"/>
              </a:rPr>
              <a:t>InputLayer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input_shape</a:t>
            </a:r>
            <a:r>
              <a:rPr lang="en-US" sz="1100" dirty="0">
                <a:latin typeface="Courier New"/>
                <a:cs typeface="Courier New"/>
              </a:rPr>
              <a:t>=a0_len)</a:t>
            </a:r>
            <a:endParaRPr lang="en-US" sz="1100" dirty="0">
              <a:latin typeface="Courier New"/>
              <a:cs typeface="Calibri"/>
            </a:endParaRP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hidden1_layer 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hidden2_layer 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 = Dense(1 , activation="linear")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# Now connect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hidden1_out = hidden1_layer(input_)</a:t>
            </a:r>
            <a:endParaRPr lang="en-US" dirty="0"/>
          </a:p>
          <a:p>
            <a:r>
              <a:rPr lang="en-US" sz="1100" dirty="0">
                <a:latin typeface="Courier New"/>
                <a:cs typeface="Courier New"/>
              </a:rPr>
              <a:t>hidden2_out = hidden2_layer(hidden1_out)</a:t>
            </a:r>
          </a:p>
          <a:p>
            <a:r>
              <a:rPr lang="en-US" sz="1100" dirty="0">
                <a:latin typeface="Courier New"/>
                <a:cs typeface="Courier New"/>
              </a:rPr>
              <a:t>output = </a:t>
            </a:r>
            <a:r>
              <a:rPr lang="en-US" sz="1100" dirty="0" err="1">
                <a:latin typeface="Courier New"/>
                <a:cs typeface="Courier New"/>
              </a:rPr>
              <a:t>output_layer</a:t>
            </a:r>
            <a:r>
              <a:rPr lang="en-US" sz="1100" dirty="0">
                <a:latin typeface="Courier New"/>
                <a:cs typeface="Courier New"/>
              </a:rPr>
              <a:t>(hidden2_out)</a:t>
            </a: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model=Model(inputs=[input_],outputs=[output])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0A4ED-0DDA-9018-75DD-F4AF57D7DDC5}"/>
              </a:ext>
            </a:extLst>
          </p:cNvPr>
          <p:cNvSpPr txBox="1"/>
          <p:nvPr/>
        </p:nvSpPr>
        <p:spPr>
          <a:xfrm>
            <a:off x="588583" y="2455181"/>
            <a:ext cx="431799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8BD79-CACC-A682-A58C-6567D5D3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2148907"/>
            <a:ext cx="2628899" cy="385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equivalent, but...</a:t>
            </a:r>
            <a:endParaRPr lang="en-US" sz="1800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113C8-0D0B-A857-2125-4855F3A48F09}"/>
              </a:ext>
            </a:extLst>
          </p:cNvPr>
          <p:cNvGrpSpPr/>
          <p:nvPr/>
        </p:nvGrpSpPr>
        <p:grpSpPr>
          <a:xfrm>
            <a:off x="5392512" y="2004332"/>
            <a:ext cx="3115540" cy="1612028"/>
            <a:chOff x="5392512" y="2004332"/>
            <a:chExt cx="3115540" cy="1612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392512" y="2004332"/>
              <a:ext cx="3115540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6013360" y="3202059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8)</a:t>
              </a: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5487427" y="3226587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5560588" y="2283227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7241465" y="3202553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7846287" y="3235245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6792775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7129489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7388768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7980679" y="2455171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7733645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5909548" y="264831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A4B7D7-B26F-825D-47CA-DBB136A223F8}"/>
                </a:ext>
              </a:extLst>
            </p:cNvPr>
            <p:cNvSpPr/>
            <p:nvPr/>
          </p:nvSpPr>
          <p:spPr>
            <a:xfrm>
              <a:off x="6645473" y="3210717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BB1FCA-BF77-FB19-5E2E-097BB62F3B52}"/>
                </a:ext>
              </a:extLst>
            </p:cNvPr>
            <p:cNvSpPr/>
            <p:nvPr/>
          </p:nvSpPr>
          <p:spPr>
            <a:xfrm>
              <a:off x="6162395" y="2278897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270F08-0F34-FBAF-76C8-E1EF30A0DB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354" y="264398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85685-1181-66FE-1A82-F143894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Wide and Deep Neural Network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375407" y="2111540"/>
            <a:ext cx="5074995" cy="24314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    Output Shape    Param # Connected to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input_1 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800" dirty="0">
                <a:latin typeface="Courier New"/>
                <a:ea typeface="+mn-lt"/>
                <a:cs typeface="+mn-lt"/>
              </a:rPr>
              <a:t>)           [(None, 8)]     0       []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                                                     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 (Normalization)  (None, 8)       17      ['input_1[0][0]']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    (None, 30)      270     ['normalization[0][0]']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    (None, 30)      930     ['dense[0][0]']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concatenate (Concatenate)      (None, 38)      0       ['normalization[0][0]',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 'dense_1[0][0]']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    (None, 1)       39      ['concatenate[0][0]']</a:t>
            </a:r>
            <a:endParaRPr lang="en-US" dirty="0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1,256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1,239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577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Requires Functional Model (short vs deep path)</a:t>
            </a:r>
            <a:endParaRPr lang="en-US" dirty="0"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407456-7D8F-1436-86A6-EF89C8597E00}"/>
              </a:ext>
            </a:extLst>
          </p:cNvPr>
          <p:cNvGrpSpPr/>
          <p:nvPr/>
        </p:nvGrpSpPr>
        <p:grpSpPr>
          <a:xfrm>
            <a:off x="5273759" y="1690874"/>
            <a:ext cx="3639042" cy="1914352"/>
            <a:chOff x="5178508" y="2747283"/>
            <a:chExt cx="3639042" cy="19143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EA4E-3E5F-0990-1ABA-27C09A2C26E8}"/>
                </a:ext>
              </a:extLst>
            </p:cNvPr>
            <p:cNvSpPr/>
            <p:nvPr/>
          </p:nvSpPr>
          <p:spPr>
            <a:xfrm>
              <a:off x="5178508" y="2747283"/>
              <a:ext cx="3638921" cy="1906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FBC8B-3FD0-B8C7-63BA-5B3500BFCFC9}"/>
                </a:ext>
              </a:extLst>
            </p:cNvPr>
            <p:cNvSpPr/>
            <p:nvPr/>
          </p:nvSpPr>
          <p:spPr>
            <a:xfrm>
              <a:off x="6392999" y="4255252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9FD57E-D5B5-CB66-4E95-3891A8ECE25C}"/>
                </a:ext>
              </a:extLst>
            </p:cNvPr>
            <p:cNvSpPr/>
            <p:nvPr/>
          </p:nvSpPr>
          <p:spPr>
            <a:xfrm>
              <a:off x="5278248" y="427978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E438DA-78AE-FBB0-766F-F550E9E0C1A4}"/>
                </a:ext>
              </a:extLst>
            </p:cNvPr>
            <p:cNvSpPr/>
            <p:nvPr/>
          </p:nvSpPr>
          <p:spPr>
            <a:xfrm>
              <a:off x="5944309" y="2903713"/>
              <a:ext cx="344153" cy="94597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C86EB4-1E6B-711B-5BC3-58F17619052D}"/>
                </a:ext>
              </a:extLst>
            </p:cNvPr>
            <p:cNvSpPr/>
            <p:nvPr/>
          </p:nvSpPr>
          <p:spPr>
            <a:xfrm>
              <a:off x="6988991" y="4247087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62F743-94BF-9308-C4E6-58A413C8B219}"/>
                </a:ext>
              </a:extLst>
            </p:cNvPr>
            <p:cNvSpPr/>
            <p:nvPr/>
          </p:nvSpPr>
          <p:spPr>
            <a:xfrm>
              <a:off x="8214299" y="4280768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(39, 1)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B72AF5F-32BA-1395-C960-4FE8ABC94D98}"/>
                </a:ext>
              </a:extLst>
            </p:cNvPr>
            <p:cNvSpPr/>
            <p:nvPr/>
          </p:nvSpPr>
          <p:spPr>
            <a:xfrm>
              <a:off x="6540301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E49658-7F8C-0A1F-3D4A-401C6389E8CF}"/>
                </a:ext>
              </a:extLst>
            </p:cNvPr>
            <p:cNvCxnSpPr>
              <a:cxnSpLocks/>
            </p:cNvCxnSpPr>
            <p:nvPr/>
          </p:nvCxnSpPr>
          <p:spPr>
            <a:xfrm>
              <a:off x="6877015" y="370966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FE1D7C-4C5C-CFA7-964F-6A2FBE3240B3}"/>
                </a:ext>
              </a:extLst>
            </p:cNvPr>
            <p:cNvSpPr/>
            <p:nvPr/>
          </p:nvSpPr>
          <p:spPr>
            <a:xfrm>
              <a:off x="7136294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02CCCD-EE57-52D9-DAF8-0AE0E9F37850}"/>
                </a:ext>
              </a:extLst>
            </p:cNvPr>
            <p:cNvSpPr/>
            <p:nvPr/>
          </p:nvSpPr>
          <p:spPr>
            <a:xfrm>
              <a:off x="8332362" y="3148640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50A472-0552-16C1-BA04-7B8C05620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5328" y="3358603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390608-A1BC-BEE4-5605-237C68046E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187" y="370150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CEFC5E-E8C6-E6FE-AF43-F56775F73448}"/>
                </a:ext>
              </a:extLst>
            </p:cNvPr>
            <p:cNvSpPr/>
            <p:nvPr/>
          </p:nvSpPr>
          <p:spPr>
            <a:xfrm>
              <a:off x="7450520" y="4251663"/>
              <a:ext cx="918786" cy="409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 [8, 30], 38)</a:t>
              </a:r>
            </a:p>
            <a:p>
              <a:pPr algn="ctr"/>
              <a:r>
                <a:rPr lang="en-US" sz="1000" dirty="0" err="1">
                  <a:cs typeface="Arial"/>
                </a:rPr>
                <a:t>Concat</a:t>
              </a:r>
              <a:endParaRPr lang="en-US" sz="1000" dirty="0" err="1">
                <a:cs typeface="Calibri" panose="020F050202020403020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9E38D0-0EBE-E6DE-D6E9-C0ADE8ED09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90" y="370558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EBD831F-A3C0-B856-3A90-3DCA037211FB}"/>
                </a:ext>
              </a:extLst>
            </p:cNvPr>
            <p:cNvSpPr/>
            <p:nvPr/>
          </p:nvSpPr>
          <p:spPr>
            <a:xfrm>
              <a:off x="7736368" y="2822069"/>
              <a:ext cx="344153" cy="1117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1A8DF1-F515-73F8-9EDF-5C526C925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9187" y="3043483"/>
              <a:ext cx="1439304" cy="1712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45DADB7-3078-1A0F-D3E0-EF4F03048C41}"/>
                </a:ext>
              </a:extLst>
            </p:cNvPr>
            <p:cNvSpPr/>
            <p:nvPr/>
          </p:nvSpPr>
          <p:spPr>
            <a:xfrm>
              <a:off x="5359820" y="2908043"/>
              <a:ext cx="344153" cy="9459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267013-A143-EDD5-321D-BB6160B736F7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98" y="37058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0E3EDC-321D-28DA-5DAA-369B564D96B3}"/>
                </a:ext>
              </a:extLst>
            </p:cNvPr>
            <p:cNvSpPr/>
            <p:nvPr/>
          </p:nvSpPr>
          <p:spPr>
            <a:xfrm>
              <a:off x="5862737" y="428411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B9949D-F870-89DA-854F-E0EEED9E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Wide and Deep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layers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input_    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</a:t>
            </a:r>
            <a:r>
              <a:rPr lang="en-US" sz="1100" dirty="0">
                <a:latin typeface="Courier New"/>
                <a:ea typeface="+mn-lt"/>
                <a:cs typeface="+mn-lt"/>
              </a:rPr>
              <a:t>(shape=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[1:])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tf.keras.layers.Concatenate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(1, 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"linear"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Connect layers according to architecture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(input_)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hidden1_output = hidden1_layer(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hidden2_output = hidden2_layer(hidden1_output)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, hidden2_output])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output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(inputs=[input_], outputs=[output])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alibri" panose="020F0502020204030204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NB: Need to use Adam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 SGD fails to find a solution!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mse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adam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85FCC-6827-48F1-C45F-A50B7203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Training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2253"/>
            <a:ext cx="7886700" cy="764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pPr lvl="1"/>
            <a:r>
              <a:rPr lang="en-US" dirty="0">
                <a:cs typeface="Calibri"/>
              </a:rPr>
              <a:t>Key question: How many epochs?  More epochs is always better?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1061205" y="1855107"/>
            <a:ext cx="7484075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Outline of the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function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fit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X_train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y_train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10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batch_size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32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learning_rate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0.001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epoch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range(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, epochs+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Process in batches, vectorized so larger batches means better performance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loss = 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0.0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step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len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)//</a:t>
            </a:r>
            <a:r>
              <a:rPr lang="en-US" sz="1100" dirty="0" err="1">
                <a:latin typeface="Courier New"/>
                <a:cs typeface="Courier New"/>
              </a:rPr>
              <a:t>batch_size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FORWARD PASS: get batch, predict, determine loss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 = </a:t>
            </a:r>
            <a:r>
              <a:rPr lang="en-US" sz="1100" dirty="0" err="1">
                <a:latin typeface="Courier New"/>
                <a:cs typeface="Courier New"/>
              </a:rPr>
              <a:t>random_batch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y_train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 = model(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 = </a:t>
            </a:r>
            <a:r>
              <a:rPr lang="en-US" sz="1100" dirty="0" err="1">
                <a:latin typeface="Courier New"/>
                <a:cs typeface="Courier New"/>
              </a:rPr>
              <a:t>loss_fn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loss +=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BACKWARD PASS: determine which way to move weights to reduce loss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gradients = </a:t>
            </a:r>
            <a:r>
              <a:rPr lang="en-US" sz="1100" dirty="0" err="1">
                <a:latin typeface="Courier New"/>
                <a:cs typeface="Courier New"/>
              </a:rPr>
              <a:t>tape.gradient</a:t>
            </a:r>
            <a:r>
              <a:rPr lang="en-US" sz="1100" dirty="0">
                <a:latin typeface="Courier New"/>
                <a:cs typeface="Courier New"/>
              </a:rPr>
              <a:t>(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 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 apply gradient to current weights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= 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+ (</a:t>
            </a:r>
            <a:r>
              <a:rPr lang="en-US" sz="1100" dirty="0" err="1">
                <a:latin typeface="Courier New"/>
                <a:cs typeface="Courier New"/>
              </a:rPr>
              <a:t>learning_rate</a:t>
            </a:r>
            <a:r>
              <a:rPr lang="en-US" sz="1100" dirty="0">
                <a:latin typeface="Courier New"/>
                <a:cs typeface="Courier New"/>
              </a:rPr>
              <a:t>*gradients)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print(</a:t>
            </a:r>
            <a:r>
              <a:rPr lang="en-US" sz="1100" dirty="0" err="1">
                <a:latin typeface="Courier New"/>
                <a:cs typeface="Courier New"/>
              </a:rPr>
              <a:t>f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cs typeface="Courier New"/>
              </a:rPr>
              <a:t>"Epoch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 {epoch}/{epochs} loss={loss}"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629404" y="1855107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10DB9-461B-5C51-9A92-FC55C1ED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4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68366"/>
            <a:ext cx="7808767" cy="1071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r>
              <a:rPr lang="en-US" dirty="0">
                <a:cs typeface="Calibri"/>
              </a:rPr>
              <a:t>Run on training data, evaluate on validation/test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7663C1-EAE2-9BAB-B802-93E36DCD11B6}"/>
              </a:ext>
            </a:extLst>
          </p:cNvPr>
          <p:cNvSpPr txBox="1">
            <a:spLocks/>
          </p:cNvSpPr>
          <p:nvPr/>
        </p:nvSpPr>
        <p:spPr>
          <a:xfrm>
            <a:off x="741217" y="2544782"/>
            <a:ext cx="3128530" cy="4490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Forward Pass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269D5B-D771-8322-D8A3-4BA07FE907B1}"/>
              </a:ext>
            </a:extLst>
          </p:cNvPr>
          <p:cNvSpPr txBox="1">
            <a:spLocks/>
          </p:cNvSpPr>
          <p:nvPr/>
        </p:nvSpPr>
        <p:spPr>
          <a:xfrm>
            <a:off x="4901910" y="2575087"/>
            <a:ext cx="3132860" cy="457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Backward Pass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3D2BD-699C-BBA8-2217-B0805D3D4F7E}"/>
              </a:ext>
            </a:extLst>
          </p:cNvPr>
          <p:cNvGrpSpPr/>
          <p:nvPr/>
        </p:nvGrpSpPr>
        <p:grpSpPr>
          <a:xfrm>
            <a:off x="742580" y="2998055"/>
            <a:ext cx="3132857" cy="1599040"/>
            <a:chOff x="742580" y="2623458"/>
            <a:chExt cx="3132857" cy="1599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742580" y="2623458"/>
              <a:ext cx="3132857" cy="1591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363428" y="3816855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837495" y="3841383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910656" y="2898023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1959420" y="3808690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2564242" y="3841382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510730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44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2106723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2698634" y="3061308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1600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16" y="3263107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AB9469C-AB18-45E5-DE6F-E79AC844C006}"/>
                </a:ext>
              </a:extLst>
            </p:cNvPr>
            <p:cNvSpPr/>
            <p:nvPr/>
          </p:nvSpPr>
          <p:spPr>
            <a:xfrm>
              <a:off x="3296110" y="3069966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F9E96AE-BF8D-C492-18EF-4572137F62A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748" y="327560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0ED217-2F6B-AE77-917D-ED1BADE180F9}"/>
              </a:ext>
            </a:extLst>
          </p:cNvPr>
          <p:cNvGrpSpPr/>
          <p:nvPr/>
        </p:nvGrpSpPr>
        <p:grpSpPr>
          <a:xfrm>
            <a:off x="4903273" y="3032690"/>
            <a:ext cx="3137187" cy="1603370"/>
            <a:chOff x="4903273" y="2658093"/>
            <a:chExt cx="3137187" cy="160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B019F-9772-CADC-F4BE-065881587B0D}"/>
                </a:ext>
              </a:extLst>
            </p:cNvPr>
            <p:cNvSpPr/>
            <p:nvPr/>
          </p:nvSpPr>
          <p:spPr>
            <a:xfrm>
              <a:off x="4903273" y="2658093"/>
              <a:ext cx="3137187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65467-03E8-ADAA-215A-41BB4CBDD5A7}"/>
                </a:ext>
              </a:extLst>
            </p:cNvPr>
            <p:cNvSpPr/>
            <p:nvPr/>
          </p:nvSpPr>
          <p:spPr>
            <a:xfrm>
              <a:off x="5524121" y="3855820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FFC9A6-D904-B5A4-E2E2-79B2209E2A03}"/>
                </a:ext>
              </a:extLst>
            </p:cNvPr>
            <p:cNvSpPr/>
            <p:nvPr/>
          </p:nvSpPr>
          <p:spPr>
            <a:xfrm>
              <a:off x="4998188" y="388034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1AFF48-B607-2FFD-8C38-38B85B7A9CE9}"/>
                </a:ext>
              </a:extLst>
            </p:cNvPr>
            <p:cNvSpPr/>
            <p:nvPr/>
          </p:nvSpPr>
          <p:spPr>
            <a:xfrm>
              <a:off x="5071349" y="293698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577441-FBB8-77A7-BD54-379F2D38265B}"/>
                </a:ext>
              </a:extLst>
            </p:cNvPr>
            <p:cNvSpPr/>
            <p:nvPr/>
          </p:nvSpPr>
          <p:spPr>
            <a:xfrm>
              <a:off x="6120113" y="384765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8F676D-9894-4F60-44B4-8A4613240545}"/>
                </a:ext>
              </a:extLst>
            </p:cNvPr>
            <p:cNvSpPr/>
            <p:nvPr/>
          </p:nvSpPr>
          <p:spPr>
            <a:xfrm>
              <a:off x="6724935" y="388034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3832A1-B20E-E8A1-9125-964ACB0761E8}"/>
                </a:ext>
              </a:extLst>
            </p:cNvPr>
            <p:cNvSpPr/>
            <p:nvPr/>
          </p:nvSpPr>
          <p:spPr>
            <a:xfrm>
              <a:off x="5671423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387BA5-1FDC-62A5-D419-04ED58570F96}"/>
                </a:ext>
              </a:extLst>
            </p:cNvPr>
            <p:cNvSpPr/>
            <p:nvPr/>
          </p:nvSpPr>
          <p:spPr>
            <a:xfrm>
              <a:off x="6267416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DB443F-C650-F6EF-DA2D-698452122848}"/>
                </a:ext>
              </a:extLst>
            </p:cNvPr>
            <p:cNvSpPr/>
            <p:nvPr/>
          </p:nvSpPr>
          <p:spPr>
            <a:xfrm>
              <a:off x="6859327" y="3100273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3115DE-F9A8-A37B-E241-579491A421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699" y="3283464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E6ED06-DC93-F9DB-84EA-9B6944E0E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2404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CC88D-BDA2-2F4D-F40A-CE2A4ED2B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2563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9484D4-300A-6E7E-D0EA-1AB13D2BFF4C}"/>
                </a:ext>
              </a:extLst>
            </p:cNvPr>
            <p:cNvSpPr/>
            <p:nvPr/>
          </p:nvSpPr>
          <p:spPr>
            <a:xfrm>
              <a:off x="7452474" y="3100272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5F08-8A0A-8869-F348-822405DF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 - Overfitting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52063" cy="544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How to save best model based on validation acc?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3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BCCA4E-CF8D-DE42-67C2-84FDB5F1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04" y="1880472"/>
            <a:ext cx="4894729" cy="30351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AE451-C336-B53B-05BF-61C19A2C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This material is intended to provide some familiarity with the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framework.</a:t>
            </a:r>
          </a:p>
          <a:p>
            <a:r>
              <a:rPr lang="en-US" dirty="0">
                <a:cs typeface="Calibri"/>
              </a:rPr>
              <a:t>It is not intended to replace conceptual understanding provided in other units (</a:t>
            </a:r>
            <a:r>
              <a:rPr lang="en-US" dirty="0" err="1">
                <a:cs typeface="Calibri"/>
              </a:rPr>
              <a:t>e.g</a:t>
            </a:r>
            <a:r>
              <a:rPr lang="en-US" dirty="0">
                <a:cs typeface="Calibri"/>
              </a:rPr>
              <a:t> Intro AI)</a:t>
            </a:r>
          </a:p>
          <a:p>
            <a:r>
              <a:rPr lang="en-US" dirty="0">
                <a:cs typeface="Calibri"/>
              </a:rPr>
              <a:t>Thus, some concepts will only briefly be introduced so that we can concentrate on code.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E68D8-1342-8CB2-9482-CF45E594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Saving/Restoring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52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Need to save/restore models</a:t>
            </a: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F0DC2-6618-F915-6AB8-EEBAC8912F40}"/>
              </a:ext>
            </a:extLst>
          </p:cNvPr>
          <p:cNvSpPr txBox="1">
            <a:spLocks/>
          </p:cNvSpPr>
          <p:nvPr/>
        </p:nvSpPr>
        <p:spPr>
          <a:xfrm>
            <a:off x="683079" y="3391240"/>
            <a:ext cx="7886700" cy="1442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fit function can take hours/days</a:t>
            </a:r>
            <a:endParaRPr lang="en-US"/>
          </a:p>
          <a:p>
            <a:r>
              <a:rPr lang="en-US" dirty="0">
                <a:cs typeface="Calibri"/>
              </a:rPr>
              <a:t>How can we save at checkpoints during fit?</a:t>
            </a:r>
          </a:p>
          <a:p>
            <a:pPr lvl="1"/>
            <a:r>
              <a:rPr lang="en-US" dirty="0">
                <a:cs typeface="Calibri"/>
              </a:rPr>
              <a:t>Use callbacks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2191959" y="1855107"/>
            <a:ext cx="411222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Save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create_model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model.save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save_format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json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)</a:t>
            </a:r>
            <a:endParaRPr lang="en-US" sz="80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Sometime later, restore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evaluate_model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(model)</a:t>
            </a:r>
            <a:endParaRPr lang="en-US" sz="8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1760158" y="1855107"/>
            <a:ext cx="431799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4A8E0-2267-18D9-BF0E-BE0EF054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5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Callbacks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949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ModelCheckpoint</a:t>
            </a:r>
            <a:r>
              <a:rPr lang="en-US" dirty="0">
                <a:ea typeface="+mn-lt"/>
                <a:cs typeface="+mn-lt"/>
              </a:rPr>
              <a:t> - saves best model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</a:p>
          <a:p>
            <a:r>
              <a:rPr lang="en-US" dirty="0" err="1">
                <a:ea typeface="+mn-lt"/>
                <a:cs typeface="+mn-lt"/>
              </a:rPr>
              <a:t>EarlyStopping</a:t>
            </a:r>
            <a:r>
              <a:rPr lang="en-US" dirty="0">
                <a:ea typeface="+mn-lt"/>
                <a:cs typeface="+mn-lt"/>
              </a:rPr>
              <a:t> – stops training when no improvement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763209" y="2695039"/>
            <a:ext cx="8034794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tf.keras.callbacks.ModelCheckpoint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save_best_only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tf.keras.callbacks.EarlyStopping</a:t>
            </a:r>
            <a:r>
              <a:rPr lang="en-US" sz="1100" dirty="0">
                <a:latin typeface="Courier New"/>
                <a:ea typeface="+mn-lt"/>
                <a:cs typeface="+mn-lt"/>
              </a:rPr>
              <a:t>(patience=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10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restore_best_weights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Must provide a validation 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),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200</a:t>
            </a:r>
            <a:r>
              <a:rPr lang="en-US" sz="1100" dirty="0">
                <a:latin typeface="Courier New"/>
                <a:ea typeface="+mn-lt"/>
                <a:cs typeface="+mn-lt"/>
              </a:rPr>
              <a:t>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callbacks=[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>
              <a:latin typeface="Courier New"/>
              <a:ea typeface="+mn-lt"/>
              <a:cs typeface="+mn-lt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Now load the model that did best on the validation set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335737" y="2695039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B820-0F5E-3EB0-EA1A-52A8A533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ea typeface="+mj-lt"/>
                <a:cs typeface="+mj-lt"/>
              </a:rPr>
              <a:t>Callbacks</a:t>
            </a:r>
            <a:r>
              <a:rPr lang="en-GB" dirty="0">
                <a:ea typeface="+mj-lt"/>
                <a:cs typeface="+mj-lt"/>
              </a:rPr>
              <a:t> – Early Stopping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124290"/>
            <a:ext cx="8053769" cy="1091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Saves computation and helps mitigate overfitting</a:t>
            </a:r>
          </a:p>
          <a:p>
            <a:r>
              <a:rPr lang="en-US" dirty="0">
                <a:cs typeface="Calibri"/>
              </a:rPr>
              <a:t>Will explore regularization (e.g. penalty term, dropout)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CD259A-9A44-AC74-9732-57CCCFF8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05" y="2048316"/>
            <a:ext cx="5009989" cy="3097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BBE36-47E3-0F24-B3FA-F904D098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9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Very brief Introduction to ANN</a:t>
            </a:r>
          </a:p>
          <a:p>
            <a:pPr lvl="1"/>
            <a:r>
              <a:rPr lang="en-US" dirty="0">
                <a:cs typeface="Calibri"/>
              </a:rPr>
              <a:t>Perception (scikit-learn)</a:t>
            </a:r>
          </a:p>
          <a:p>
            <a:pPr lvl="1"/>
            <a:r>
              <a:rPr lang="en-US" dirty="0">
                <a:cs typeface="Calibri"/>
              </a:rPr>
              <a:t>Multi-layer Perception (MLP) (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Introduction to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and </a:t>
            </a:r>
            <a:r>
              <a:rPr lang="en-US" dirty="0" err="1">
                <a:cs typeface="Calibri"/>
              </a:rPr>
              <a:t>Keras</a:t>
            </a:r>
          </a:p>
          <a:p>
            <a:pPr lvl="1"/>
            <a:r>
              <a:rPr lang="en-US" dirty="0">
                <a:cs typeface="Calibri"/>
              </a:rPr>
              <a:t>Dense layers and Sequential model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D58778-D4D0-F825-73D3-D53325A92ED2}"/>
              </a:ext>
            </a:extLst>
          </p:cNvPr>
          <p:cNvSpPr/>
          <p:nvPr/>
        </p:nvSpPr>
        <p:spPr>
          <a:xfrm>
            <a:off x="3519236" y="1449847"/>
            <a:ext cx="1807837" cy="18269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kern="0" dirty="0">
              <a:solidFill>
                <a:schemeClr val="tx1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27CDC3-83CA-D4BD-B3FC-823452758764}"/>
              </a:ext>
            </a:extLst>
          </p:cNvPr>
          <p:cNvSpPr>
            <a:spLocks noChangeAspect="1"/>
          </p:cNvSpPr>
          <p:nvPr/>
        </p:nvSpPr>
        <p:spPr>
          <a:xfrm>
            <a:off x="3706010" y="1705301"/>
            <a:ext cx="1350000" cy="1350000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</a:gra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The Perceptron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2692284" y="2586222"/>
            <a:ext cx="582187" cy="167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CEEA9-2775-037B-958D-5F7A61201CF9}"/>
              </a:ext>
            </a:extLst>
          </p:cNvPr>
          <p:cNvCxnSpPr/>
          <p:nvPr/>
        </p:nvCxnSpPr>
        <p:spPr>
          <a:xfrm>
            <a:off x="3171826" y="1820636"/>
            <a:ext cx="1171574" cy="408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597ECE-227D-4358-B7AA-16B292F0451D}"/>
              </a:ext>
            </a:extLst>
          </p:cNvPr>
          <p:cNvCxnSpPr>
            <a:cxnSpLocks/>
          </p:cNvCxnSpPr>
          <p:nvPr/>
        </p:nvCxnSpPr>
        <p:spPr>
          <a:xfrm flipV="1">
            <a:off x="3167744" y="2371724"/>
            <a:ext cx="1138917" cy="8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3B1E-2C0F-0E1D-37A9-DDD853AE3909}"/>
              </a:ext>
            </a:extLst>
          </p:cNvPr>
          <p:cNvCxnSpPr>
            <a:cxnSpLocks/>
          </p:cNvCxnSpPr>
          <p:nvPr/>
        </p:nvCxnSpPr>
        <p:spPr>
          <a:xfrm flipV="1">
            <a:off x="3114676" y="2490107"/>
            <a:ext cx="1228724" cy="489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1756903" y="1746473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851502" y="1871411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4966A-7F2C-166A-8050-4BB6556B7E55}"/>
              </a:ext>
            </a:extLst>
          </p:cNvPr>
          <p:cNvSpPr/>
          <p:nvPr/>
        </p:nvSpPr>
        <p:spPr>
          <a:xfrm>
            <a:off x="3848976" y="2125923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CD318-298D-1FCA-6E4B-CF3B310CE30E}"/>
              </a:ext>
            </a:extLst>
          </p:cNvPr>
          <p:cNvSpPr/>
          <p:nvPr/>
        </p:nvSpPr>
        <p:spPr>
          <a:xfrm>
            <a:off x="3839459" y="2395354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050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7699DD-07AA-0E48-D361-B284CDA6727E}"/>
              </a:ext>
            </a:extLst>
          </p:cNvPr>
          <p:cNvCxnSpPr>
            <a:cxnSpLocks/>
          </p:cNvCxnSpPr>
          <p:nvPr/>
        </p:nvCxnSpPr>
        <p:spPr>
          <a:xfrm>
            <a:off x="5030808" y="2357996"/>
            <a:ext cx="563628" cy="104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09AEAD-B8C3-9C1E-B9B9-EF9B376113B4}"/>
              </a:ext>
            </a:extLst>
          </p:cNvPr>
          <p:cNvSpPr/>
          <p:nvPr/>
        </p:nvSpPr>
        <p:spPr>
          <a:xfrm>
            <a:off x="4084952" y="2842296"/>
            <a:ext cx="656319" cy="23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B404F6-1352-5FB6-BA38-1B1FCCCF013A}"/>
              </a:ext>
            </a:extLst>
          </p:cNvPr>
          <p:cNvSpPr/>
          <p:nvPr/>
        </p:nvSpPr>
        <p:spPr>
          <a:xfrm>
            <a:off x="3343126" y="1636106"/>
            <a:ext cx="11940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C6C1AD-91D7-9B68-79D5-06381418BDFE}"/>
              </a:ext>
            </a:extLst>
          </p:cNvPr>
          <p:cNvSpPr/>
          <p:nvPr/>
        </p:nvSpPr>
        <p:spPr>
          <a:xfrm>
            <a:off x="3992892" y="2433075"/>
            <a:ext cx="856343" cy="53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aseline="30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185F7B-CCB5-AE75-D9D0-45561F2062B8}"/>
              </a:ext>
            </a:extLst>
          </p:cNvPr>
          <p:cNvSpPr/>
          <p:nvPr/>
        </p:nvSpPr>
        <p:spPr>
          <a:xfrm>
            <a:off x="4289370" y="1639555"/>
            <a:ext cx="1229279" cy="505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g(z)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F21C41-1137-BEF8-109A-6DB361E96D37}"/>
              </a:ext>
            </a:extLst>
          </p:cNvPr>
          <p:cNvSpPr/>
          <p:nvPr/>
        </p:nvSpPr>
        <p:spPr>
          <a:xfrm>
            <a:off x="5540012" y="2083641"/>
            <a:ext cx="2406124" cy="536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</a:t>
            </a:r>
            <a:r>
              <a:rPr lang="en-US" sz="1050" baseline="-2500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w,b</a:t>
            </a:r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(a) = 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r>
              <a:rPr lang="en-US" sz="1050" baseline="3000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</a:t>
            </a:r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</a:t>
            </a:r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+ 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26644"/>
            <a:ext cx="7886700" cy="1173447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Similar Logistic Regression, learns</a:t>
            </a:r>
            <a:r>
              <a:rPr lang="en-US" dirty="0">
                <a:cs typeface="Calibri"/>
              </a:rPr>
              <a:t> linear boundary</a:t>
            </a:r>
          </a:p>
          <a:p>
            <a:pPr lvl="1"/>
            <a:r>
              <a:rPr lang="en-US" dirty="0">
                <a:cs typeface="Calibri"/>
              </a:rPr>
              <a:t>What about multiple units in layer?</a:t>
            </a:r>
          </a:p>
          <a:p>
            <a:pPr lvl="1"/>
            <a:r>
              <a:rPr lang="en-US" dirty="0">
                <a:cs typeface="Calibri"/>
              </a:rPr>
              <a:t>What about multiple layers?</a:t>
            </a:r>
          </a:p>
          <a:p>
            <a:pPr lvl="1"/>
            <a:r>
              <a:rPr lang="en-US" dirty="0">
                <a:cs typeface="Calibri"/>
              </a:rPr>
              <a:t>What about different activation functions?</a:t>
            </a:r>
          </a:p>
          <a:p>
            <a:pPr lvl="1"/>
            <a:endParaRPr lang="en-US" dirty="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DC2C9-B39F-BB93-8DCB-722D3B720409}"/>
              </a:ext>
            </a:extLst>
          </p:cNvPr>
          <p:cNvGrpSpPr/>
          <p:nvPr/>
        </p:nvGrpSpPr>
        <p:grpSpPr>
          <a:xfrm>
            <a:off x="2813750" y="2162395"/>
            <a:ext cx="374537" cy="385233"/>
            <a:chOff x="1080000" y="1800000"/>
            <a:chExt cx="499383" cy="5136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28F33-F817-1E78-653C-6B07822FB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FC0493-B11E-BD6B-BEF4-640CC6F2E9BA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2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5F9A7-F44E-9782-3752-B3DB98776D2A}"/>
              </a:ext>
            </a:extLst>
          </p:cNvPr>
          <p:cNvGrpSpPr/>
          <p:nvPr/>
        </p:nvGrpSpPr>
        <p:grpSpPr>
          <a:xfrm>
            <a:off x="2803546" y="1548059"/>
            <a:ext cx="374537" cy="385233"/>
            <a:chOff x="1080000" y="1800000"/>
            <a:chExt cx="499383" cy="5136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5D837B-ADCA-A270-7640-870D4CEC2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A5353-916F-4A7E-8F99-5CAF84980A05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80190-D348-C422-1A52-5E6CDD579DB9}"/>
              </a:ext>
            </a:extLst>
          </p:cNvPr>
          <p:cNvGrpSpPr/>
          <p:nvPr/>
        </p:nvGrpSpPr>
        <p:grpSpPr>
          <a:xfrm>
            <a:off x="2818394" y="2803868"/>
            <a:ext cx="374537" cy="385233"/>
            <a:chOff x="1080000" y="1800000"/>
            <a:chExt cx="499383" cy="513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DF5AC2-CBF4-4162-9F98-8D74021DD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E2B498-E047-AD2B-C8AF-0E32B909D341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718B13-B725-D7B6-4793-9CB378E3C262}"/>
              </a:ext>
            </a:extLst>
          </p:cNvPr>
          <p:cNvSpPr/>
          <p:nvPr/>
        </p:nvSpPr>
        <p:spPr>
          <a:xfrm>
            <a:off x="3833547" y="1363420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0BCEDDC4-3F85-9D8D-71FD-816205C7F10C}"/>
              </a:ext>
            </a:extLst>
          </p:cNvPr>
          <p:cNvSpPr/>
          <p:nvPr/>
        </p:nvSpPr>
        <p:spPr>
          <a:xfrm>
            <a:off x="5689515" y="1107471"/>
            <a:ext cx="1703720" cy="347810"/>
          </a:xfrm>
          <a:prstGeom prst="wedgeRoundRectCallout">
            <a:avLst>
              <a:gd name="adj1" fmla="val -60762"/>
              <a:gd name="adj2" fmla="val 50941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 == Function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38CED-1B13-644B-CDD7-652177998AD7}"/>
              </a:ext>
            </a:extLst>
          </p:cNvPr>
          <p:cNvCxnSpPr>
            <a:cxnSpLocks/>
          </p:cNvCxnSpPr>
          <p:nvPr/>
        </p:nvCxnSpPr>
        <p:spPr>
          <a:xfrm flipV="1">
            <a:off x="2079020" y="2372706"/>
            <a:ext cx="630730" cy="64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F12A04-BC49-894A-33D9-545BAF07C49A}"/>
              </a:ext>
            </a:extLst>
          </p:cNvPr>
          <p:cNvSpPr/>
          <p:nvPr/>
        </p:nvSpPr>
        <p:spPr>
          <a:xfrm>
            <a:off x="1804094" y="2188143"/>
            <a:ext cx="382537" cy="34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" name="Picture 11">
            <a:extLst>
              <a:ext uri="{FF2B5EF4-FFF2-40B4-BE49-F238E27FC236}">
                <a16:creationId xmlns:a16="http://schemas.microsoft.com/office/drawing/2014/main" id="{BC5F8099-948A-0D2B-B86D-5DCFE09D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24" y="2257918"/>
            <a:ext cx="200025" cy="205468"/>
          </a:xfrm>
          <a:prstGeom prst="rect">
            <a:avLst/>
          </a:prstGeom>
        </p:spPr>
      </p:pic>
      <p:cxnSp>
        <p:nvCxnSpPr>
          <p:cNvPr id="59" name="Connector: Elbow 12">
            <a:extLst>
              <a:ext uri="{FF2B5EF4-FFF2-40B4-BE49-F238E27FC236}">
                <a16:creationId xmlns:a16="http://schemas.microsoft.com/office/drawing/2014/main" id="{5ED99C86-3A67-F4A2-2806-CC82CF133A90}"/>
              </a:ext>
            </a:extLst>
          </p:cNvPr>
          <p:cNvCxnSpPr/>
          <p:nvPr/>
        </p:nvCxnSpPr>
        <p:spPr>
          <a:xfrm flipH="1">
            <a:off x="4722354" y="2271577"/>
            <a:ext cx="200026" cy="163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3347B3-A398-887E-2E17-1F5A1A237686}"/>
              </a:ext>
            </a:extLst>
          </p:cNvPr>
          <p:cNvCxnSpPr>
            <a:cxnSpLocks/>
          </p:cNvCxnSpPr>
          <p:nvPr/>
        </p:nvCxnSpPr>
        <p:spPr>
          <a:xfrm>
            <a:off x="4562817" y="2357556"/>
            <a:ext cx="176332" cy="108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2B51310-8A9D-30EC-6EE1-8FC2639B55F1}"/>
              </a:ext>
            </a:extLst>
          </p:cNvPr>
          <p:cNvSpPr/>
          <p:nvPr/>
        </p:nvSpPr>
        <p:spPr>
          <a:xfrm>
            <a:off x="3336868" y="1264741"/>
            <a:ext cx="2130455" cy="21746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1CAD1-0486-3A55-9A2E-1ECF9325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sklearn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2079775" y="1285636"/>
            <a:ext cx="5435598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numpy</a:t>
            </a:r>
            <a:r>
              <a:rPr lang="en-US" sz="1100" dirty="0">
                <a:latin typeface="Courier New"/>
                <a:ea typeface="+mn-lt"/>
                <a:cs typeface="+mn-lt"/>
              </a:rPr>
              <a:t> 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as </a:t>
            </a:r>
            <a:r>
              <a:rPr lang="en-US" sz="1100" dirty="0">
                <a:latin typeface="Courier New"/>
                <a:ea typeface="+mn-lt"/>
                <a:cs typeface="+mn-lt"/>
              </a:rPr>
              <a:t>np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sklearn.datasets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 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Courier New"/>
              </a:rPr>
              <a:t>from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sklearn.linear_model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 </a:t>
            </a:r>
            <a:r>
              <a:rPr lang="en-US" sz="1100" b="1" dirty="0">
                <a:latin typeface="Courier New"/>
                <a:ea typeface="+mn-lt"/>
                <a:cs typeface="Courier New"/>
              </a:rPr>
              <a:t>import 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Perceptron</a:t>
            </a:r>
            <a:endParaRPr lang="en-US" sz="1100" dirty="0">
              <a:ea typeface="+mn-lt"/>
              <a:cs typeface="+mn-lt"/>
            </a:endParaRP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X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 dirty="0">
                <a:latin typeface="Courier New"/>
                <a:ea typeface="+mn-lt"/>
                <a:cs typeface="+mn-lt"/>
              </a:rPr>
              <a:t>[:,(2,3)]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y =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 dirty="0">
                <a:latin typeface="Courier New"/>
                <a:ea typeface="+mn-lt"/>
                <a:cs typeface="+mn-lt"/>
              </a:rPr>
              <a:t> == 0).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 dirty="0">
                <a:latin typeface="Courier New"/>
                <a:ea typeface="+mn-lt"/>
                <a:cs typeface="+mn-lt"/>
              </a:rPr>
              <a:t>(int)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model = Perceptron()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X,y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Evaluate (i.e. predict)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print(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1647974" y="1285636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16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BF1DDA6-95E6-DDFA-3EDB-1BC6AEFA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29" y="2763976"/>
            <a:ext cx="3102428" cy="1485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D4FCE-D4F9-B104-72F8-DB9363BF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9959"/>
            <a:ext cx="7886700" cy="56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Heaviside step activation makes "hard" decision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0643-2FB4-7DEF-0CE5-706DE6B3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02674" cy="100754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 Light"/>
                <a:cs typeface="Calibri Light"/>
              </a:rPr>
              <a:t>Multilayer</a:t>
            </a:r>
            <a:br>
              <a:rPr lang="en-GB" dirty="0">
                <a:latin typeface="Calibri Light"/>
                <a:cs typeface="Calibri Light"/>
              </a:rPr>
            </a:br>
            <a:r>
              <a:rPr lang="en-GB" dirty="0">
                <a:latin typeface="Calibri Light"/>
                <a:cs typeface="Calibri Light"/>
              </a:rPr>
              <a:t>Perceptron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545171" y="1108791"/>
            <a:ext cx="654959" cy="2213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321095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Hidden Layer</a:t>
            </a:r>
            <a:endParaRPr lang="en-US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93289"/>
            <a:ext cx="5684686" cy="53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Feed-forward neural network</a:t>
            </a:r>
            <a:endParaRPr lang="en-US" dirty="0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05011" y="1684935"/>
            <a:ext cx="650313" cy="1211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1974562" y="174655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1982725" y="2338462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B33ACA-C66A-1D2E-D68C-8C365E586C33}"/>
              </a:ext>
            </a:extLst>
          </p:cNvPr>
          <p:cNvSpPr/>
          <p:nvPr/>
        </p:nvSpPr>
        <p:spPr>
          <a:xfrm>
            <a:off x="2844058" y="3150642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Calibri"/>
              </a:rPr>
              <a:t>b</a:t>
            </a:r>
            <a:r>
              <a:rPr lang="en-US" sz="1000" baseline="30000" dirty="0">
                <a:cs typeface="Calibri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707679" y="3971575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Input Layer</a:t>
            </a:r>
            <a:endParaRPr lang="en-US" dirty="0">
              <a:cs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94DB5-CDC2-B2AB-F9FE-825BAFA7B8AC}"/>
              </a:ext>
            </a:extLst>
          </p:cNvPr>
          <p:cNvCxnSpPr>
            <a:cxnSpLocks/>
            <a:stCxn id="4" idx="6"/>
            <a:endCxn id="136" idx="2"/>
          </p:cNvCxnSpPr>
          <p:nvPr/>
        </p:nvCxnSpPr>
        <p:spPr>
          <a:xfrm>
            <a:off x="2472585" y="1999644"/>
            <a:ext cx="1155810" cy="5300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4FB98C6-A034-31BB-346E-E54D57D724CA}"/>
              </a:ext>
            </a:extLst>
          </p:cNvPr>
          <p:cNvSpPr/>
          <p:nvPr/>
        </p:nvSpPr>
        <p:spPr>
          <a:xfrm>
            <a:off x="4475487" y="3150608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Calibri"/>
              </a:rPr>
              <a:t>b</a:t>
            </a:r>
            <a:r>
              <a:rPr lang="en-US" sz="1000" baseline="30000" dirty="0">
                <a:cs typeface="Calibri"/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BFD17-80B1-DC37-A6E7-8077BCC88B5B}"/>
              </a:ext>
            </a:extLst>
          </p:cNvPr>
          <p:cNvCxnSpPr>
            <a:cxnSpLocks/>
            <a:stCxn id="4" idx="6"/>
            <a:endCxn id="106" idx="1"/>
          </p:cNvCxnSpPr>
          <p:nvPr/>
        </p:nvCxnSpPr>
        <p:spPr>
          <a:xfrm flipV="1">
            <a:off x="2472585" y="1448422"/>
            <a:ext cx="1213412" cy="5512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11A7EE-4F42-B673-D47B-8AF4625D776E}"/>
              </a:ext>
            </a:extLst>
          </p:cNvPr>
          <p:cNvCxnSpPr>
            <a:cxnSpLocks/>
            <a:stCxn id="4" idx="6"/>
            <a:endCxn id="131" idx="2"/>
          </p:cNvCxnSpPr>
          <p:nvPr/>
        </p:nvCxnSpPr>
        <p:spPr>
          <a:xfrm flipV="1">
            <a:off x="2472585" y="1994927"/>
            <a:ext cx="1155810" cy="471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7CBCA0-4E70-6466-473D-1B6540380B4A}"/>
              </a:ext>
            </a:extLst>
          </p:cNvPr>
          <p:cNvCxnSpPr>
            <a:cxnSpLocks/>
            <a:stCxn id="4" idx="6"/>
            <a:endCxn id="141" idx="2"/>
          </p:cNvCxnSpPr>
          <p:nvPr/>
        </p:nvCxnSpPr>
        <p:spPr>
          <a:xfrm>
            <a:off x="2472585" y="1999644"/>
            <a:ext cx="1155809" cy="104847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05B9E9-7B9B-83D8-3134-5940C7FA0B90}"/>
              </a:ext>
            </a:extLst>
          </p:cNvPr>
          <p:cNvCxnSpPr>
            <a:cxnSpLocks/>
            <a:stCxn id="8" idx="6"/>
            <a:endCxn id="141" idx="2"/>
          </p:cNvCxnSpPr>
          <p:nvPr/>
        </p:nvCxnSpPr>
        <p:spPr>
          <a:xfrm>
            <a:off x="2480748" y="2591555"/>
            <a:ext cx="1147646" cy="4565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C47323-DBF9-427F-F568-7C8D3B0ACDAA}"/>
              </a:ext>
            </a:extLst>
          </p:cNvPr>
          <p:cNvCxnSpPr>
            <a:cxnSpLocks/>
            <a:stCxn id="8" idx="6"/>
            <a:endCxn id="131" idx="2"/>
          </p:cNvCxnSpPr>
          <p:nvPr/>
        </p:nvCxnSpPr>
        <p:spPr>
          <a:xfrm flipV="1">
            <a:off x="2480748" y="1994927"/>
            <a:ext cx="1147647" cy="5966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926A524-DFC7-3387-F773-0A346BA58190}"/>
              </a:ext>
            </a:extLst>
          </p:cNvPr>
          <p:cNvCxnSpPr>
            <a:cxnSpLocks/>
            <a:stCxn id="8" idx="6"/>
            <a:endCxn id="136" idx="2"/>
          </p:cNvCxnSpPr>
          <p:nvPr/>
        </p:nvCxnSpPr>
        <p:spPr>
          <a:xfrm flipV="1">
            <a:off x="2480748" y="2529686"/>
            <a:ext cx="1147647" cy="618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6C3874-931B-AA43-376F-0EAE253ACAC4}"/>
              </a:ext>
            </a:extLst>
          </p:cNvPr>
          <p:cNvCxnSpPr>
            <a:cxnSpLocks/>
            <a:stCxn id="9" idx="0"/>
            <a:endCxn id="131" idx="2"/>
          </p:cNvCxnSpPr>
          <p:nvPr/>
        </p:nvCxnSpPr>
        <p:spPr>
          <a:xfrm flipV="1">
            <a:off x="3093070" y="1994927"/>
            <a:ext cx="535325" cy="115571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02E594-BDE2-913D-B8D1-14D05D230CC6}"/>
              </a:ext>
            </a:extLst>
          </p:cNvPr>
          <p:cNvCxnSpPr>
            <a:cxnSpLocks/>
            <a:stCxn id="9" idx="0"/>
            <a:endCxn id="141" idx="2"/>
          </p:cNvCxnSpPr>
          <p:nvPr/>
        </p:nvCxnSpPr>
        <p:spPr>
          <a:xfrm flipV="1">
            <a:off x="3093070" y="3048117"/>
            <a:ext cx="535324" cy="10252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8AEC46-2F2A-D446-BABB-5F241629FFB6}"/>
              </a:ext>
            </a:extLst>
          </p:cNvPr>
          <p:cNvCxnSpPr>
            <a:cxnSpLocks/>
            <a:stCxn id="8" idx="6"/>
            <a:endCxn id="105" idx="2"/>
          </p:cNvCxnSpPr>
          <p:nvPr/>
        </p:nvCxnSpPr>
        <p:spPr>
          <a:xfrm flipV="1">
            <a:off x="2480748" y="1452002"/>
            <a:ext cx="1168058" cy="11395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19F507-6058-08BE-87B8-D39C5722C7CC}"/>
              </a:ext>
            </a:extLst>
          </p:cNvPr>
          <p:cNvCxnSpPr>
            <a:cxnSpLocks/>
            <a:stCxn id="9" idx="0"/>
            <a:endCxn id="105" idx="2"/>
          </p:cNvCxnSpPr>
          <p:nvPr/>
        </p:nvCxnSpPr>
        <p:spPr>
          <a:xfrm flipV="1">
            <a:off x="3093070" y="1452002"/>
            <a:ext cx="555736" cy="16986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5F7ED0-EB80-565B-FCB1-711DACFC0005}"/>
              </a:ext>
            </a:extLst>
          </p:cNvPr>
          <p:cNvCxnSpPr>
            <a:cxnSpLocks/>
            <a:stCxn id="9" idx="0"/>
            <a:endCxn id="136" idx="2"/>
          </p:cNvCxnSpPr>
          <p:nvPr/>
        </p:nvCxnSpPr>
        <p:spPr>
          <a:xfrm flipV="1">
            <a:off x="3093070" y="2529686"/>
            <a:ext cx="535325" cy="6209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80D1DD1-10A3-52F2-9F68-85927D7A5860}"/>
              </a:ext>
            </a:extLst>
          </p:cNvPr>
          <p:cNvSpPr/>
          <p:nvPr/>
        </p:nvSpPr>
        <p:spPr>
          <a:xfrm>
            <a:off x="5214767" y="1639470"/>
            <a:ext cx="654959" cy="179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8D208ED-4B5D-95AD-BB93-68F67C190050}"/>
              </a:ext>
            </a:extLst>
          </p:cNvPr>
          <p:cNvCxnSpPr>
            <a:cxnSpLocks/>
            <a:stCxn id="105" idx="6"/>
            <a:endCxn id="17" idx="2"/>
          </p:cNvCxnSpPr>
          <p:nvPr/>
        </p:nvCxnSpPr>
        <p:spPr>
          <a:xfrm>
            <a:off x="4124858" y="1452002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3FA438-0940-7375-D6EB-381D008D001C}"/>
              </a:ext>
            </a:extLst>
          </p:cNvPr>
          <p:cNvCxnSpPr>
            <a:cxnSpLocks/>
            <a:stCxn id="105" idx="6"/>
            <a:endCxn id="30" idx="2"/>
          </p:cNvCxnSpPr>
          <p:nvPr/>
        </p:nvCxnSpPr>
        <p:spPr>
          <a:xfrm>
            <a:off x="4124858" y="1452002"/>
            <a:ext cx="1156805" cy="105319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E9F33B9-A87B-8F12-B4B2-DE50F6CB2853}"/>
              </a:ext>
            </a:extLst>
          </p:cNvPr>
          <p:cNvCxnSpPr>
            <a:cxnSpLocks/>
            <a:stCxn id="105" idx="6"/>
            <a:endCxn id="57" idx="2"/>
          </p:cNvCxnSpPr>
          <p:nvPr/>
        </p:nvCxnSpPr>
        <p:spPr>
          <a:xfrm>
            <a:off x="4124858" y="1452002"/>
            <a:ext cx="1156805" cy="15879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616153D-0890-D2BE-3655-71DD4FB5B592}"/>
              </a:ext>
            </a:extLst>
          </p:cNvPr>
          <p:cNvCxnSpPr>
            <a:cxnSpLocks/>
            <a:stCxn id="131" idx="6"/>
            <a:endCxn id="17" idx="2"/>
          </p:cNvCxnSpPr>
          <p:nvPr/>
        </p:nvCxnSpPr>
        <p:spPr>
          <a:xfrm flipV="1">
            <a:off x="4104447" y="1962270"/>
            <a:ext cx="1197627" cy="326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614087-ED7A-DBB7-26B5-1EFD2DFC3369}"/>
              </a:ext>
            </a:extLst>
          </p:cNvPr>
          <p:cNvCxnSpPr>
            <a:cxnSpLocks/>
            <a:stCxn id="131" idx="6"/>
            <a:endCxn id="30" idx="2"/>
          </p:cNvCxnSpPr>
          <p:nvPr/>
        </p:nvCxnSpPr>
        <p:spPr>
          <a:xfrm>
            <a:off x="4104447" y="1994927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59060EF-C57E-4CB9-805B-8289D1AFED37}"/>
              </a:ext>
            </a:extLst>
          </p:cNvPr>
          <p:cNvCxnSpPr>
            <a:cxnSpLocks/>
            <a:stCxn id="131" idx="6"/>
            <a:endCxn id="57" idx="2"/>
          </p:cNvCxnSpPr>
          <p:nvPr/>
        </p:nvCxnSpPr>
        <p:spPr>
          <a:xfrm>
            <a:off x="4104447" y="1994927"/>
            <a:ext cx="1177216" cy="10450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F33AA5-0B08-3071-4E35-A7D505A88234}"/>
              </a:ext>
            </a:extLst>
          </p:cNvPr>
          <p:cNvCxnSpPr>
            <a:cxnSpLocks/>
            <a:stCxn id="136" idx="6"/>
            <a:endCxn id="57" idx="2"/>
          </p:cNvCxnSpPr>
          <p:nvPr/>
        </p:nvCxnSpPr>
        <p:spPr>
          <a:xfrm>
            <a:off x="4104447" y="2529686"/>
            <a:ext cx="1177216" cy="5102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BEDE783-B51C-E57C-B64F-D1B8D2F3F2B6}"/>
              </a:ext>
            </a:extLst>
          </p:cNvPr>
          <p:cNvCxnSpPr>
            <a:cxnSpLocks/>
            <a:stCxn id="136" idx="6"/>
            <a:endCxn id="17" idx="2"/>
          </p:cNvCxnSpPr>
          <p:nvPr/>
        </p:nvCxnSpPr>
        <p:spPr>
          <a:xfrm flipV="1">
            <a:off x="4104447" y="1962270"/>
            <a:ext cx="1197627" cy="5674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458E47-9FE2-F7E2-31C8-A49A88E0EF26}"/>
              </a:ext>
            </a:extLst>
          </p:cNvPr>
          <p:cNvCxnSpPr>
            <a:cxnSpLocks/>
            <a:stCxn id="136" idx="6"/>
            <a:endCxn id="30" idx="2"/>
          </p:cNvCxnSpPr>
          <p:nvPr/>
        </p:nvCxnSpPr>
        <p:spPr>
          <a:xfrm flipV="1">
            <a:off x="4104447" y="2505195"/>
            <a:ext cx="1177216" cy="244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5EB29E5-6B77-C265-28A2-E5A4CF31BFF7}"/>
              </a:ext>
            </a:extLst>
          </p:cNvPr>
          <p:cNvCxnSpPr>
            <a:cxnSpLocks/>
            <a:stCxn id="141" idx="6"/>
            <a:endCxn id="30" idx="2"/>
          </p:cNvCxnSpPr>
          <p:nvPr/>
        </p:nvCxnSpPr>
        <p:spPr>
          <a:xfrm flipV="1">
            <a:off x="4104446" y="2505195"/>
            <a:ext cx="1177217" cy="5429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51A785-A7BE-CF46-0125-976B415F4A71}"/>
              </a:ext>
            </a:extLst>
          </p:cNvPr>
          <p:cNvCxnSpPr>
            <a:cxnSpLocks/>
            <a:stCxn id="141" idx="6"/>
            <a:endCxn id="57" idx="2"/>
          </p:cNvCxnSpPr>
          <p:nvPr/>
        </p:nvCxnSpPr>
        <p:spPr>
          <a:xfrm flipV="1">
            <a:off x="4104446" y="3039955"/>
            <a:ext cx="1177217" cy="81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6F753D3-FD2D-C4FA-8C38-3868F0952108}"/>
              </a:ext>
            </a:extLst>
          </p:cNvPr>
          <p:cNvCxnSpPr>
            <a:cxnSpLocks/>
            <a:stCxn id="141" idx="6"/>
            <a:endCxn id="17" idx="2"/>
          </p:cNvCxnSpPr>
          <p:nvPr/>
        </p:nvCxnSpPr>
        <p:spPr>
          <a:xfrm flipV="1">
            <a:off x="4104446" y="1962270"/>
            <a:ext cx="1197628" cy="108584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748C90-84E8-B784-8F49-7FEC2B13AC94}"/>
              </a:ext>
            </a:extLst>
          </p:cNvPr>
          <p:cNvCxnSpPr>
            <a:cxnSpLocks/>
            <a:stCxn id="28" idx="7"/>
            <a:endCxn id="57" idx="2"/>
          </p:cNvCxnSpPr>
          <p:nvPr/>
        </p:nvCxnSpPr>
        <p:spPr>
          <a:xfrm flipV="1">
            <a:off x="4900576" y="3039955"/>
            <a:ext cx="381087" cy="18478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F157E06-26B7-1DFA-AE5B-A370A9D4B7AA}"/>
              </a:ext>
            </a:extLst>
          </p:cNvPr>
          <p:cNvCxnSpPr>
            <a:cxnSpLocks/>
            <a:stCxn id="28" idx="7"/>
            <a:endCxn id="30" idx="2"/>
          </p:cNvCxnSpPr>
          <p:nvPr/>
        </p:nvCxnSpPr>
        <p:spPr>
          <a:xfrm flipV="1">
            <a:off x="4900576" y="2505195"/>
            <a:ext cx="381087" cy="7195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79B1935-E526-E569-CF3A-A258D1C8F325}"/>
              </a:ext>
            </a:extLst>
          </p:cNvPr>
          <p:cNvCxnSpPr>
            <a:cxnSpLocks/>
            <a:stCxn id="28" idx="7"/>
            <a:endCxn id="17" idx="2"/>
          </p:cNvCxnSpPr>
          <p:nvPr/>
        </p:nvCxnSpPr>
        <p:spPr>
          <a:xfrm flipV="1">
            <a:off x="4900576" y="1962270"/>
            <a:ext cx="401498" cy="12624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06FA41-18AE-2E8E-4BAE-7656305A1A3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778126" y="1962270"/>
            <a:ext cx="1189029" cy="12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E586BBA-11B3-E5D6-921F-734B8D9F411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757715" y="2505195"/>
            <a:ext cx="1205357" cy="93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A9D89-5427-20C9-CCDE-66F06CED1CD9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757715" y="3039955"/>
            <a:ext cx="1205356" cy="123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9BA8C1-CCA7-8BA6-6305-2C9257E84021}"/>
              </a:ext>
            </a:extLst>
          </p:cNvPr>
          <p:cNvSpPr/>
          <p:nvPr/>
        </p:nvSpPr>
        <p:spPr>
          <a:xfrm>
            <a:off x="486830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 Layer</a:t>
            </a:r>
            <a:endParaRPr lang="en-US">
              <a:cs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C8F891-AD8D-8E61-8067-4F1E8E07CE5B}"/>
              </a:ext>
            </a:extLst>
          </p:cNvPr>
          <p:cNvSpPr/>
          <p:nvPr/>
        </p:nvSpPr>
        <p:spPr>
          <a:xfrm>
            <a:off x="3465522" y="707984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W</a:t>
            </a:r>
            <a:r>
              <a:rPr lang="en-US" baseline="30000" dirty="0">
                <a:cs typeface="Arial"/>
              </a:rPr>
              <a:t>1</a:t>
            </a:r>
            <a:r>
              <a:rPr lang="en-US" baseline="-25000" dirty="0">
                <a:cs typeface="Arial"/>
              </a:rPr>
              <a:t> 4x2</a:t>
            </a:r>
            <a:endParaRPr lang="en-US" baseline="-25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3298C5-3253-2646-1351-25E0C0EAE909}"/>
              </a:ext>
            </a:extLst>
          </p:cNvPr>
          <p:cNvSpPr/>
          <p:nvPr/>
        </p:nvSpPr>
        <p:spPr>
          <a:xfrm>
            <a:off x="4011642" y="702299"/>
            <a:ext cx="317500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=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4A164-1D64-BFCD-F7F0-4E2079778622}"/>
              </a:ext>
            </a:extLst>
          </p:cNvPr>
          <p:cNvSpPr/>
          <p:nvPr/>
        </p:nvSpPr>
        <p:spPr>
          <a:xfrm>
            <a:off x="5176515" y="1299901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W</a:t>
            </a:r>
            <a:r>
              <a:rPr lang="en-US" baseline="30000" dirty="0">
                <a:cs typeface="Arial"/>
              </a:rPr>
              <a:t>2</a:t>
            </a:r>
            <a:r>
              <a:rPr lang="en-US" baseline="-25000" dirty="0">
                <a:cs typeface="Arial"/>
              </a:rPr>
              <a:t> 3x4</a:t>
            </a:r>
            <a:endParaRPr lang="en-US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84DDF9-AADA-060A-1A41-9014F92ACA50}"/>
              </a:ext>
            </a:extLst>
          </p:cNvPr>
          <p:cNvSpPr/>
          <p:nvPr/>
        </p:nvSpPr>
        <p:spPr>
          <a:xfrm>
            <a:off x="6593018" y="3724694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</a:t>
            </a:r>
            <a:r>
              <a:rPr lang="en-US" baseline="30000" dirty="0" err="1">
                <a:cs typeface="Arial"/>
              </a:rPr>
              <a:t>L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L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L-1 </a:t>
            </a:r>
            <a:r>
              <a:rPr lang="en-US" dirty="0">
                <a:cs typeface="Arial"/>
              </a:rPr>
              <a:t>+ </a:t>
            </a:r>
            <a:r>
              <a:rPr lang="en-US" dirty="0" err="1">
                <a:cs typeface="Arial"/>
              </a:rPr>
              <a:t>b</a:t>
            </a:r>
            <a:r>
              <a:rPr lang="en-US" baseline="30000" dirty="0" err="1">
                <a:cs typeface="Arial"/>
              </a:rPr>
              <a:t>L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3D30E9-264E-65BD-D71E-1A45768521B5}"/>
              </a:ext>
            </a:extLst>
          </p:cNvPr>
          <p:cNvSpPr/>
          <p:nvPr/>
        </p:nvSpPr>
        <p:spPr>
          <a:xfrm>
            <a:off x="4768300" y="3724693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cs typeface="Arial"/>
              </a:rPr>
              <a:t>+ b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89D39-C5C3-D7A9-3F15-071041C88309}"/>
              </a:ext>
            </a:extLst>
          </p:cNvPr>
          <p:cNvSpPr/>
          <p:nvPr/>
        </p:nvSpPr>
        <p:spPr>
          <a:xfrm>
            <a:off x="7070628" y="2312272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 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9824C-952E-0957-5B78-CEA171A5B6AB}"/>
              </a:ext>
            </a:extLst>
          </p:cNvPr>
          <p:cNvGrpSpPr/>
          <p:nvPr/>
        </p:nvGrpSpPr>
        <p:grpSpPr>
          <a:xfrm>
            <a:off x="5302074" y="1725876"/>
            <a:ext cx="547086" cy="465628"/>
            <a:chOff x="2728300" y="2107814"/>
            <a:chExt cx="547086" cy="4656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158855-F408-D7BF-79D0-72090980B83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2CB41EC4-E704-8D48-193C-2AC0AE19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2DBE9-50F8-5444-4625-D1EA1C90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5A376-F9A5-3BB3-5A8D-E1FB412E84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27872D-8FEF-4AF5-E79B-B11A870B39B6}"/>
              </a:ext>
            </a:extLst>
          </p:cNvPr>
          <p:cNvGrpSpPr/>
          <p:nvPr/>
        </p:nvGrpSpPr>
        <p:grpSpPr>
          <a:xfrm>
            <a:off x="5281663" y="2268801"/>
            <a:ext cx="547086" cy="465628"/>
            <a:chOff x="2728300" y="2107814"/>
            <a:chExt cx="547086" cy="4656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E74013-80D7-07F5-B243-0A5ED2AED36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1800D04B-94A4-67AE-D909-9681DB944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FF78F5-74BA-7CDA-BFA6-7E95DB029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BA7B29-AA77-6FBF-BC3E-95F550B4BCDC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580AF6-D667-F65B-73D5-A9CBE3E53C56}"/>
              </a:ext>
            </a:extLst>
          </p:cNvPr>
          <p:cNvGrpSpPr/>
          <p:nvPr/>
        </p:nvGrpSpPr>
        <p:grpSpPr>
          <a:xfrm>
            <a:off x="5281663" y="2803561"/>
            <a:ext cx="547086" cy="465628"/>
            <a:chOff x="2728300" y="2107814"/>
            <a:chExt cx="547086" cy="46562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9E320F8-A499-436B-E610-792F83CA992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4707CC7A-3D16-4E28-25D2-659AB9275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2539E2E-8D7F-CF54-7094-BD4968467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68D90D-5B70-3A07-3289-A9089188E21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7B0ECD-E5EF-F055-A68F-3E5A9295AB74}"/>
              </a:ext>
            </a:extLst>
          </p:cNvPr>
          <p:cNvGrpSpPr/>
          <p:nvPr/>
        </p:nvGrpSpPr>
        <p:grpSpPr>
          <a:xfrm>
            <a:off x="3648806" y="1215608"/>
            <a:ext cx="547086" cy="465628"/>
            <a:chOff x="2728300" y="2107814"/>
            <a:chExt cx="547086" cy="46562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3E88296-2955-00A4-7449-81269885E38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06" name="Picture 11">
              <a:extLst>
                <a:ext uri="{FF2B5EF4-FFF2-40B4-BE49-F238E27FC236}">
                  <a16:creationId xmlns:a16="http://schemas.microsoft.com/office/drawing/2014/main" id="{289702A7-427B-B5E1-C1A1-7D20B900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D9A8506-9A49-A84C-1DCA-F5F3052C4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571AD9-F500-0182-A25F-8BED15EDBFDD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3A7CEDE-4EDC-EAF5-5297-C0B14149BCFF}"/>
              </a:ext>
            </a:extLst>
          </p:cNvPr>
          <p:cNvGrpSpPr/>
          <p:nvPr/>
        </p:nvGrpSpPr>
        <p:grpSpPr>
          <a:xfrm>
            <a:off x="3628395" y="1758533"/>
            <a:ext cx="547086" cy="465628"/>
            <a:chOff x="2728300" y="2107814"/>
            <a:chExt cx="547086" cy="465628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9BFEE90-24ED-7E90-0968-0C63C53626EA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2" name="Picture 11">
              <a:extLst>
                <a:ext uri="{FF2B5EF4-FFF2-40B4-BE49-F238E27FC236}">
                  <a16:creationId xmlns:a16="http://schemas.microsoft.com/office/drawing/2014/main" id="{FABB1B49-3417-B201-22B8-A6D77115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CD7C536-B559-4401-4862-CD9B820C9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FA2CB8-8484-37A8-9C7A-404014034F8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2CC77-CF68-D3DA-73A3-FC010F93B9C3}"/>
              </a:ext>
            </a:extLst>
          </p:cNvPr>
          <p:cNvGrpSpPr/>
          <p:nvPr/>
        </p:nvGrpSpPr>
        <p:grpSpPr>
          <a:xfrm>
            <a:off x="3628395" y="2293292"/>
            <a:ext cx="547086" cy="465628"/>
            <a:chOff x="2728300" y="2107814"/>
            <a:chExt cx="547086" cy="465628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2F933B-435A-5E84-5315-E9517229FEA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7" name="Picture 11">
              <a:extLst>
                <a:ext uri="{FF2B5EF4-FFF2-40B4-BE49-F238E27FC236}">
                  <a16:creationId xmlns:a16="http://schemas.microsoft.com/office/drawing/2014/main" id="{81E903B6-34F4-7168-E19C-FF2DB76F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2D2415-862C-E358-0FAC-E9A1327E6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182B136-E0EE-E5E7-CF37-7F122828C92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01D85A-F76B-B6F2-E2A4-95548E977F35}"/>
              </a:ext>
            </a:extLst>
          </p:cNvPr>
          <p:cNvGrpSpPr/>
          <p:nvPr/>
        </p:nvGrpSpPr>
        <p:grpSpPr>
          <a:xfrm>
            <a:off x="3628394" y="2811723"/>
            <a:ext cx="547086" cy="465628"/>
            <a:chOff x="2728300" y="2107814"/>
            <a:chExt cx="547086" cy="46562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9DDC0F5-9C71-5809-E300-2C28E084330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42" name="Picture 11">
              <a:extLst>
                <a:ext uri="{FF2B5EF4-FFF2-40B4-BE49-F238E27FC236}">
                  <a16:creationId xmlns:a16="http://schemas.microsoft.com/office/drawing/2014/main" id="{013F5D8D-F693-D7AC-B014-1D16E4620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B78A6BD-A073-B579-09C1-74C2D6F5D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F24D335-86F6-E5FD-A12E-39200769D2EA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65625996-AE32-8AC8-AA6B-BA3525B9C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21763"/>
              </p:ext>
            </p:extLst>
          </p:nvPr>
        </p:nvGraphicFramePr>
        <p:xfrm>
          <a:off x="4268267" y="431726"/>
          <a:ext cx="66616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3">
                  <a:extLst>
                    <a:ext uri="{9D8B030D-6E8A-4147-A177-3AD203B41FA5}">
                      <a16:colId xmlns:a16="http://schemas.microsoft.com/office/drawing/2014/main" val="1869504966"/>
                    </a:ext>
                  </a:extLst>
                </a:gridCol>
                <a:gridCol w="333083">
                  <a:extLst>
                    <a:ext uri="{9D8B030D-6E8A-4147-A177-3AD203B41FA5}">
                      <a16:colId xmlns:a16="http://schemas.microsoft.com/office/drawing/2014/main" val="1185356791"/>
                    </a:ext>
                  </a:extLst>
                </a:gridCol>
              </a:tblGrid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8596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22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291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13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7695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14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94852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DB812E21-9188-82D1-30B3-76977427F5E4}"/>
              </a:ext>
            </a:extLst>
          </p:cNvPr>
          <p:cNvSpPr/>
          <p:nvPr/>
        </p:nvSpPr>
        <p:spPr>
          <a:xfrm>
            <a:off x="3070128" y="3724692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0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cs typeface="Arial"/>
              </a:rPr>
              <a:t>+ b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EBCF75-EA2D-8690-CA18-A65FC0ACE0BE}"/>
              </a:ext>
            </a:extLst>
          </p:cNvPr>
          <p:cNvSpPr/>
          <p:nvPr/>
        </p:nvSpPr>
        <p:spPr>
          <a:xfrm>
            <a:off x="1933586" y="3684128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0</a:t>
            </a:r>
            <a:r>
              <a:rPr lang="en-US" dirty="0">
                <a:cs typeface="Arial"/>
              </a:rPr>
              <a:t> 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C8000-F6D7-6757-00D9-236E6E74B2A1}"/>
              </a:ext>
            </a:extLst>
          </p:cNvPr>
          <p:cNvCxnSpPr>
            <a:cxnSpLocks/>
          </p:cNvCxnSpPr>
          <p:nvPr/>
        </p:nvCxnSpPr>
        <p:spPr>
          <a:xfrm>
            <a:off x="4381842" y="505346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EF13DE-7674-1205-C355-B818F58AE032}"/>
              </a:ext>
            </a:extLst>
          </p:cNvPr>
          <p:cNvCxnSpPr>
            <a:cxnSpLocks/>
          </p:cNvCxnSpPr>
          <p:nvPr/>
        </p:nvCxnSpPr>
        <p:spPr>
          <a:xfrm>
            <a:off x="4381842" y="72929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311269-D138-7501-B301-E2E2D2A8F0B0}"/>
              </a:ext>
            </a:extLst>
          </p:cNvPr>
          <p:cNvCxnSpPr>
            <a:cxnSpLocks/>
          </p:cNvCxnSpPr>
          <p:nvPr/>
        </p:nvCxnSpPr>
        <p:spPr>
          <a:xfrm>
            <a:off x="4367568" y="975874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08698D-8686-C88E-49E8-576F574064C2}"/>
              </a:ext>
            </a:extLst>
          </p:cNvPr>
          <p:cNvCxnSpPr>
            <a:cxnSpLocks/>
          </p:cNvCxnSpPr>
          <p:nvPr/>
        </p:nvCxnSpPr>
        <p:spPr>
          <a:xfrm>
            <a:off x="4367568" y="122893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74707CB1-E2E1-0671-C8EA-19F8717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Activation Functions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89ADE8F-E84D-6452-C3B6-7A34D34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24" y="1606494"/>
            <a:ext cx="7250151" cy="193051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72D1A6-5127-79BA-D4E4-5344C54F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6228"/>
            <a:ext cx="7886700" cy="7738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Activation functions can allow non-linear boundaries</a:t>
            </a:r>
          </a:p>
          <a:p>
            <a:pPr lvl="1"/>
            <a:r>
              <a:rPr lang="en-US" dirty="0">
                <a:ea typeface="+mn-lt"/>
                <a:cs typeface="+mn-lt"/>
              </a:rPr>
              <a:t>Ideally (easily) differentiable functions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B99E1-D2AD-C9B8-1CC1-B4612A5F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Why do we need TF?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94914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</a:t>
            </a:r>
            <a:r>
              <a:rPr lang="en-US" sz="3200" dirty="0">
                <a:ea typeface="+mn-lt"/>
                <a:cs typeface="+mn-lt"/>
              </a:rPr>
              <a:t> about multiple units?</a:t>
            </a:r>
          </a:p>
          <a:p>
            <a:r>
              <a:rPr lang="en-US" sz="3200" dirty="0">
                <a:ea typeface="+mn-lt"/>
                <a:cs typeface="+mn-lt"/>
              </a:rPr>
              <a:t>What about multiple layers?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What about different activation/loss functions?</a:t>
            </a:r>
          </a:p>
          <a:p>
            <a:r>
              <a:rPr lang="en-US" sz="3200" dirty="0">
                <a:cs typeface="Calibri"/>
              </a:rPr>
              <a:t>How do we create more complex models?</a:t>
            </a:r>
          </a:p>
          <a:p>
            <a:r>
              <a:rPr lang="en-US" sz="3200" dirty="0">
                <a:cs typeface="Calibri"/>
              </a:rPr>
              <a:t>Answer: </a:t>
            </a:r>
            <a:r>
              <a:rPr lang="en-US" sz="3200" dirty="0" err="1">
                <a:cs typeface="Calibri"/>
              </a:rPr>
              <a:t>Tensorflow</a:t>
            </a:r>
            <a:r>
              <a:rPr lang="en-US" sz="3200" dirty="0">
                <a:cs typeface="Calibri"/>
              </a:rPr>
              <a:t> (or Caffe, or </a:t>
            </a:r>
            <a:r>
              <a:rPr lang="en-US" sz="3200" dirty="0" err="1">
                <a:cs typeface="Calibri"/>
              </a:rPr>
              <a:t>PyTorch</a:t>
            </a:r>
            <a:r>
              <a:rPr lang="en-US" sz="3200" dirty="0">
                <a:cs typeface="Calibri"/>
              </a:rPr>
              <a:t>...)</a:t>
            </a:r>
          </a:p>
          <a:p>
            <a:pPr lvl="1"/>
            <a:r>
              <a:rPr lang="en-US" sz="2800" dirty="0">
                <a:cs typeface="Calibri"/>
              </a:rPr>
              <a:t>"Deep learning frameworks"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C8D8-5211-7CA0-3BEF-E0ED3241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467D2834-AA85-4553-BC5C-E83BE8CC39D7}"/>
    </a:ext>
  </a:extLst>
</a:theme>
</file>

<file path=ppt/theme/theme3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8C7870A4-C6AA-4969-AD1C-C76D583156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3817</Words>
  <Application>Microsoft Macintosh PowerPoint</Application>
  <PresentationFormat>On-screen Show (16:9)</PresentationFormat>
  <Paragraphs>787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Rockwell</vt:lpstr>
      <vt:lpstr>Wingdings</vt:lpstr>
      <vt:lpstr>Office Theme</vt:lpstr>
      <vt:lpstr>University of Bristol (Main URL)</vt:lpstr>
      <vt:lpstr>University of Bristol (Custom URL)</vt:lpstr>
      <vt:lpstr>Introduction to Tensorflow</vt:lpstr>
      <vt:lpstr>Material</vt:lpstr>
      <vt:lpstr>Caution</vt:lpstr>
      <vt:lpstr>Session's Content</vt:lpstr>
      <vt:lpstr>The Perceptron</vt:lpstr>
      <vt:lpstr>Perceptron Code (sklearn)</vt:lpstr>
      <vt:lpstr>Multilayer Perceptron</vt:lpstr>
      <vt:lpstr>Activation Functions</vt:lpstr>
      <vt:lpstr>Why do we need TF?</vt:lpstr>
      <vt:lpstr>What is TensorFlow (TF)?</vt:lpstr>
      <vt:lpstr>What is Keras?</vt:lpstr>
      <vt:lpstr>Tensorflow Architecture</vt:lpstr>
      <vt:lpstr>Setup Environment: Requirements</vt:lpstr>
      <vt:lpstr>Setup Environment: Python venv</vt:lpstr>
      <vt:lpstr>Setup Environment: conda</vt:lpstr>
      <vt:lpstr>Tensorflow  Common Template</vt:lpstr>
      <vt:lpstr>Perceptron Code (tensorflow)</vt:lpstr>
      <vt:lpstr>Regression with Tensorflow</vt:lpstr>
      <vt:lpstr>Data Sets</vt:lpstr>
      <vt:lpstr>Image Classifier (not a CNN)</vt:lpstr>
      <vt:lpstr>Image Classifier (not a CNN) TF</vt:lpstr>
      <vt:lpstr>Regression MLP</vt:lpstr>
      <vt:lpstr>Regression MLP Code</vt:lpstr>
      <vt:lpstr>Sequential and Functional Model</vt:lpstr>
      <vt:lpstr>Wide and Deep Neural Network</vt:lpstr>
      <vt:lpstr>Wide and Deep Neural Network</vt:lpstr>
      <vt:lpstr>Training Loop</vt:lpstr>
      <vt:lpstr>Training Loop</vt:lpstr>
      <vt:lpstr>Training Loop - Overfitting</vt:lpstr>
      <vt:lpstr>Saving/Restoring Models</vt:lpstr>
      <vt:lpstr>Callbacks</vt:lpstr>
      <vt:lpstr>Callbacks – Early 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lastModifiedBy>James Pope</cp:lastModifiedBy>
  <cp:revision>1952</cp:revision>
  <dcterms:created xsi:type="dcterms:W3CDTF">2020-10-02T16:12:44Z</dcterms:created>
  <dcterms:modified xsi:type="dcterms:W3CDTF">2023-05-22T11:13:16Z</dcterms:modified>
</cp:coreProperties>
</file>